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268" r:id="rId4"/>
    <p:sldId id="287" r:id="rId5"/>
    <p:sldId id="329" r:id="rId6"/>
    <p:sldId id="290" r:id="rId7"/>
    <p:sldId id="291" r:id="rId8"/>
    <p:sldId id="260" r:id="rId9"/>
    <p:sldId id="293" r:id="rId10"/>
    <p:sldId id="294" r:id="rId11"/>
    <p:sldId id="315" r:id="rId12"/>
    <p:sldId id="303" r:id="rId13"/>
    <p:sldId id="301" r:id="rId14"/>
    <p:sldId id="325" r:id="rId15"/>
    <p:sldId id="326" r:id="rId16"/>
    <p:sldId id="328" r:id="rId17"/>
    <p:sldId id="280" r:id="rId18"/>
    <p:sldId id="323" r:id="rId19"/>
    <p:sldId id="330" r:id="rId20"/>
    <p:sldId id="331" r:id="rId21"/>
    <p:sldId id="332" r:id="rId22"/>
    <p:sldId id="333" r:id="rId23"/>
    <p:sldId id="334" r:id="rId24"/>
    <p:sldId id="336" r:id="rId25"/>
    <p:sldId id="337" r:id="rId26"/>
    <p:sldId id="338" r:id="rId27"/>
    <p:sldId id="335" r:id="rId28"/>
    <p:sldId id="339" r:id="rId29"/>
    <p:sldId id="272" r:id="rId30"/>
    <p:sldId id="284" r:id="rId31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81F"/>
    <a:srgbClr val="7CBF33"/>
    <a:srgbClr val="DA6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246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B7F3-DF74-4FBA-9D9F-15B75DE620AF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1343E-D626-4E54-8E8A-3E27BCA25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29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260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95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43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6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02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6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62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88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88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08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"/>
            <a:ext cx="12189096" cy="6955621"/>
            <a:chOff x="0" y="-1"/>
            <a:chExt cx="12189096" cy="695562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" y="-1"/>
              <a:ext cx="12187778" cy="695562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-1"/>
              <a:ext cx="12189096" cy="6955621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FE28-CD12-435F-8B1C-DC80822E7864}" type="datetimeFigureOut">
              <a:rPr lang="zh-CN" altLang="en-US" smtClean="0"/>
              <a:pPr/>
              <a:t>2021/9/21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-1"/>
            <a:ext cx="12187778" cy="6955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90"/>
            <a:ext cx="11851574" cy="5089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9"/>
          <a:stretch>
            <a:fillRect/>
          </a:stretch>
        </p:blipFill>
        <p:spPr>
          <a:xfrm>
            <a:off x="1318" y="6233755"/>
            <a:ext cx="12190413" cy="721865"/>
          </a:xfrm>
          <a:prstGeom prst="rect">
            <a:avLst/>
          </a:prstGeom>
        </p:spPr>
      </p:pic>
      <p:sp>
        <p:nvSpPr>
          <p:cNvPr id="80" name="文本框 366"/>
          <p:cNvSpPr>
            <a:spLocks noChangeArrowheads="1"/>
          </p:cNvSpPr>
          <p:nvPr/>
        </p:nvSpPr>
        <p:spPr bwMode="auto">
          <a:xfrm>
            <a:off x="3088846" y="497264"/>
            <a:ext cx="7171194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400" spc="800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  <a:sym typeface="幼圆" panose="02010509060101010101" pitchFamily="49" charset="-122"/>
              </a:rPr>
              <a:t>Tiết 9+10. Tiếng Việt</a:t>
            </a:r>
          </a:p>
          <a:p>
            <a:pPr algn="ctr">
              <a:defRPr/>
            </a:pPr>
            <a:r>
              <a:rPr lang="en-US" altLang="zh-CN" sz="11500" spc="800" dirty="0" smtClean="0">
                <a:solidFill>
                  <a:srgbClr val="FF6666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  <a:sym typeface="幼圆" panose="02010509060101010101" pitchFamily="49" charset="-122"/>
              </a:rPr>
              <a:t>TỪ GHÉP</a:t>
            </a:r>
            <a:endParaRPr lang="en-US" sz="11500" spc="800" dirty="0">
              <a:solidFill>
                <a:srgbClr val="00B0F0"/>
              </a:solidFill>
              <a:latin typeface="Times New Roman" pitchFamily="18" charset="0"/>
              <a:ea typeface="方正正大黑简体" panose="02000000000000000000" pitchFamily="2" charset="-122"/>
              <a:cs typeface="Times New Roman" pitchFamily="18" charset="0"/>
              <a:sym typeface="幼圆" panose="020105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1654" y="1382405"/>
            <a:ext cx="10425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 sánh nghĩa của từ 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à ngoại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với nghĩa của 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nghĩa của từ 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hơm phức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với nghĩa của 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5967" y="2879678"/>
            <a:ext cx="3978322" cy="397832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2361" y="262731"/>
            <a:ext cx="6502083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1</a:t>
            </a:r>
            <a:r>
              <a:rPr lang="en-US" altLang="zh-CN" sz="36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. Nghĩa của từ ghép chính phụ:</a:t>
            </a:r>
            <a:endParaRPr lang="zh-CN" altLang="en-US" sz="3200" dirty="0">
              <a:solidFill>
                <a:srgbClr val="78A81F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2443815" y="3376430"/>
            <a:ext cx="344774" cy="624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261169" y="3376430"/>
            <a:ext cx="344774" cy="624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81679" y="4010887"/>
            <a:ext cx="3225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Từ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ghép chính phụ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80117" y="4000538"/>
            <a:ext cx="2051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Tiếng chính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975864" y="3877427"/>
            <a:ext cx="514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618477" y="1364634"/>
            <a:ext cx="17556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à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ngoại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941209" y="1364633"/>
            <a:ext cx="639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à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618477" y="2413456"/>
            <a:ext cx="2185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hơm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phức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865131" y="2413455"/>
            <a:ext cx="1136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thơm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943402" y="2321121"/>
            <a:ext cx="514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844038" y="1272299"/>
            <a:ext cx="514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98917" y="2998230"/>
            <a:ext cx="98946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 của từ ghép chính phụ hẹp hơn</a:t>
            </a:r>
            <a:r>
              <a:rPr kumimoji="0" lang="en-US" sz="36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 của tiếng chính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2593" y="4676766"/>
            <a:ext cx="6777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 ghép chính phụ có tính chất phân nghĩa</a:t>
            </a:r>
            <a:r>
              <a:rPr lang="en-US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 animBg="1"/>
      <p:bldP spid="2" grpId="1" animBg="1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1654" y="857755"/>
            <a:ext cx="10135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 sánh nghĩa của từ 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uần áo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với nghĩa của mỗi tiếng 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nghĩa của từ </a:t>
            </a:r>
            <a:r>
              <a:rPr lang="en-US" sz="4000" b="1" i="1" u="sng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rầm bổng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với nghĩa của mỗi tiếng 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bổng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361" y="67861"/>
            <a:ext cx="6219954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2. Nghĩa của từ ghép đẳng lập:</a:t>
            </a:r>
            <a:endParaRPr lang="zh-CN" altLang="en-US" sz="3200" dirty="0">
              <a:solidFill>
                <a:srgbClr val="78A81F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18477" y="1169764"/>
            <a:ext cx="1664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uần áo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41209" y="1169763"/>
            <a:ext cx="109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q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uần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91113" y="1829332"/>
            <a:ext cx="6399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áo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844038" y="1077429"/>
            <a:ext cx="514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30652" y="1770056"/>
            <a:ext cx="514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17124" y="2563062"/>
            <a:ext cx="20281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trầm bổng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941209" y="2571636"/>
            <a:ext cx="10038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rầm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904559" y="3312867"/>
            <a:ext cx="1095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ổng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984788" y="2510971"/>
            <a:ext cx="514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984788" y="3157311"/>
            <a:ext cx="514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&gt;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293526" y="3971922"/>
            <a:ext cx="344774" cy="624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173961" y="3926752"/>
            <a:ext cx="344774" cy="624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38593" y="4738928"/>
            <a:ext cx="30267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Từ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ghép đẳng lập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244585" y="4745405"/>
            <a:ext cx="58256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Các tiếng tạo nên 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ừ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ghép đẳng lập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586595" y="4596030"/>
            <a:ext cx="5148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400" b="1" dirty="0">
                <a:latin typeface="Arial" pitchFamily="34" charset="0"/>
                <a:cs typeface="Arial" pitchFamily="34" charset="0"/>
              </a:rPr>
              <a:t>&gt;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791569" y="3816556"/>
            <a:ext cx="102358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 của từ ghép 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 lập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khái</a:t>
            </a:r>
            <a:r>
              <a:rPr kumimoji="0" lang="en-US" sz="36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quát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hơn</a:t>
            </a:r>
            <a:r>
              <a:rPr kumimoji="0" lang="en-US" sz="36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 của các</a:t>
            </a:r>
            <a:r>
              <a:rPr kumimoji="0" lang="en-US" sz="36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 tạo ra nó.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1569" y="5262148"/>
            <a:ext cx="8936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lập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9335" y="5905631"/>
            <a:ext cx="6351401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3</a:t>
            </a:r>
            <a:r>
              <a:rPr lang="en-US" altLang="zh-CN" sz="36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. </a:t>
            </a:r>
            <a:r>
              <a:rPr lang="en-US" altLang="zh-CN" sz="3600" b="1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Bài học: </a:t>
            </a:r>
            <a:r>
              <a:rPr lang="en-US" altLang="zh-CN" sz="3600" b="1" smtClean="0"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Ghi nhớ 2 (SGK/14)</a:t>
            </a:r>
            <a:endParaRPr lang="zh-CN" altLang="en-US" sz="3200" dirty="0">
              <a:solidFill>
                <a:srgbClr val="78A81F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-1"/>
            <a:ext cx="12187778" cy="6955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90"/>
            <a:ext cx="11851574" cy="5089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9"/>
          <a:stretch>
            <a:fillRect/>
          </a:stretch>
        </p:blipFill>
        <p:spPr>
          <a:xfrm>
            <a:off x="1318" y="6233755"/>
            <a:ext cx="12190413" cy="721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0"/>
            <a:ext cx="12202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III. </a:t>
            </a:r>
            <a:r>
              <a:rPr lang="en-US" altLang="zh-CN" sz="96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Luyện</a:t>
            </a:r>
            <a:r>
              <a:rPr lang="en-US" altLang="zh-CN" sz="96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tập</a:t>
            </a:r>
            <a:endParaRPr lang="en-US" altLang="zh-CN" sz="9600" b="1" dirty="0">
              <a:latin typeface="Times New Roman" pitchFamily="18" charset="0"/>
              <a:ea typeface="方正正大黑简体" panose="02000000000000000000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719615" y="0"/>
            <a:ext cx="908940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loài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147407057c3e2541113905c55f403a2.png"/>
          <p:cNvPicPr>
            <a:picLocks noChangeAspect="1"/>
          </p:cNvPicPr>
          <p:nvPr/>
        </p:nvPicPr>
        <p:blipFill>
          <a:blip r:embed="rId2"/>
          <a:srcRect l="20000" r="26667"/>
          <a:stretch>
            <a:fillRect/>
          </a:stretch>
        </p:blipFill>
        <p:spPr>
          <a:xfrm>
            <a:off x="-1" y="2722520"/>
            <a:ext cx="2920621" cy="4364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1624" y="2967335"/>
            <a:ext cx="6851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tiền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giấy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mười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173707" y="0"/>
            <a:ext cx="98809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Nam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chị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ngắn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!”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đúng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1624" y="2967335"/>
            <a:ext cx="68511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chị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ngắn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!” 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đây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ấy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ngắn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0" y="2264164"/>
            <a:ext cx="3603009" cy="45938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173707" y="218368"/>
            <a:ext cx="98809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cà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chua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ngọt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!”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7468" y="2967335"/>
            <a:ext cx="52953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ú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169994"/>
            <a:ext cx="4488517" cy="46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173707" y="218368"/>
            <a:ext cx="98809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4: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0680" y="2830857"/>
            <a:ext cx="5295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chinese style red koi goldfish_40318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8722" y="1851203"/>
            <a:ext cx="5866606" cy="5866606"/>
          </a:xfrm>
          <a:prstGeom prst="rect">
            <a:avLst/>
          </a:prstGeom>
        </p:spPr>
      </p:pic>
      <p:pic>
        <p:nvPicPr>
          <p:cNvPr id="7" name="Picture 6" descr="—Pngtree—goldfish_25644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050"/>
            <a:ext cx="3335982" cy="4878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2141" y="262731"/>
            <a:ext cx="10923165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nl-NL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5: Dòng nào định nghĩa đúng nhất về từ ghép chính phụ ?</a:t>
            </a:r>
            <a:endParaRPr lang="zh-CN" altLang="en-US" sz="2800" b="1" i="1" dirty="0">
              <a:solidFill>
                <a:srgbClr val="FF0000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3282418" y="3438321"/>
            <a:ext cx="6774569" cy="2116"/>
          </a:xfrm>
          <a:prstGeom prst="line">
            <a:avLst/>
          </a:prstGeom>
          <a:noFill/>
          <a:ln w="12700" cmpd="sng">
            <a:solidFill>
              <a:srgbClr val="FEFEFE">
                <a:alpha val="5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zh-CN" altLang="en-US"/>
          </a:p>
        </p:txBody>
      </p:sp>
      <p:grpSp>
        <p:nvGrpSpPr>
          <p:cNvPr id="30" name="Group 3"/>
          <p:cNvGrpSpPr/>
          <p:nvPr/>
        </p:nvGrpSpPr>
        <p:grpSpPr bwMode="auto">
          <a:xfrm>
            <a:off x="40944" y="2333766"/>
            <a:ext cx="2770496" cy="2617062"/>
            <a:chOff x="0" y="0"/>
            <a:chExt cx="1358" cy="1358"/>
          </a:xfrm>
        </p:grpSpPr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0" y="0"/>
              <a:ext cx="1358" cy="1358"/>
            </a:xfrm>
            <a:prstGeom prst="ellipse">
              <a:avLst/>
            </a:prstGeom>
            <a:gradFill rotWithShape="1">
              <a:gsLst>
                <a:gs pos="0">
                  <a:srgbClr val="EAF3FB"/>
                </a:gs>
                <a:gs pos="100000">
                  <a:schemeClr val="accent2"/>
                </a:gs>
              </a:gsLst>
              <a:lin ang="18900000" scaled="1"/>
            </a:gradFill>
            <a:ln w="38100" cmpd="sng">
              <a:solidFill>
                <a:srgbClr val="F8F8F8"/>
              </a:solidFill>
              <a:round/>
            </a:ln>
            <a:effectLst>
              <a:outerShdw dist="81320" dir="30804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3" name="Group 5"/>
            <p:cNvGrpSpPr/>
            <p:nvPr/>
          </p:nvGrpSpPr>
          <p:grpSpPr bwMode="auto">
            <a:xfrm>
              <a:off x="33" y="40"/>
              <a:ext cx="1290" cy="1289"/>
              <a:chOff x="0" y="0"/>
              <a:chExt cx="3230880" cy="3291840"/>
            </a:xfrm>
          </p:grpSpPr>
          <p:pic>
            <p:nvPicPr>
              <p:cNvPr id="35" name="Oval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30880" cy="329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513773" y="499097"/>
                <a:ext cx="2204388" cy="2250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86" y="291"/>
              <a:ext cx="797" cy="798"/>
            </a:xfrm>
            <a:prstGeom prst="ellipse">
              <a:avLst/>
            </a:prstGeom>
            <a:gradFill rotWithShape="1">
              <a:gsLst>
                <a:gs pos="0">
                  <a:srgbClr val="CFE3F6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283896" y="1164837"/>
            <a:ext cx="9797333" cy="1382841"/>
            <a:chOff x="2967038" y="1553679"/>
            <a:chExt cx="7348957" cy="1036890"/>
          </a:xfrm>
        </p:grpSpPr>
        <p:pic>
          <p:nvPicPr>
            <p:cNvPr id="38" name="圆角矩形 2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1590444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" name="矩形 87"/>
            <p:cNvSpPr>
              <a:spLocks noChangeArrowheads="1"/>
            </p:cNvSpPr>
            <p:nvPr/>
          </p:nvSpPr>
          <p:spPr bwMode="auto">
            <a:xfrm>
              <a:off x="4099821" y="1553679"/>
              <a:ext cx="6216174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tiếng chính đứng trước và tiếng phụ đứng sau bổ sung ý nghĩa cho tiếng chính.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33358" y="2533648"/>
            <a:ext cx="8844664" cy="1333809"/>
            <a:chOff x="3228975" y="2651694"/>
            <a:chExt cx="6634363" cy="1000125"/>
          </a:xfrm>
        </p:grpSpPr>
        <p:pic>
          <p:nvPicPr>
            <p:cNvPr id="41" name="圆角矩形 3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2651694"/>
              <a:ext cx="1017588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2" name="矩形 87"/>
            <p:cNvSpPr>
              <a:spLocks noChangeArrowheads="1"/>
            </p:cNvSpPr>
            <p:nvPr/>
          </p:nvSpPr>
          <p:spPr bwMode="auto">
            <a:xfrm>
              <a:off x="4205613" y="2728346"/>
              <a:ext cx="5657725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hai tiếng, tiếng phụ có nghĩa, tiếng chính không có nghĩa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78671" y="3877816"/>
            <a:ext cx="8922177" cy="1333809"/>
            <a:chOff x="3344863" y="3516313"/>
            <a:chExt cx="6692504" cy="1000125"/>
          </a:xfrm>
        </p:grpSpPr>
        <p:pic>
          <p:nvPicPr>
            <p:cNvPr id="44" name="圆角矩形 3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3" y="3516313"/>
              <a:ext cx="101758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" name="矩形 87"/>
            <p:cNvSpPr>
              <a:spLocks noChangeArrowheads="1"/>
            </p:cNvSpPr>
            <p:nvPr/>
          </p:nvSpPr>
          <p:spPr bwMode="auto">
            <a:xfrm>
              <a:off x="4284087" y="3560680"/>
              <a:ext cx="5753280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hai tiếng, một tiếng có nghĩa một tiếng không có nghĩa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285714" y="5143459"/>
            <a:ext cx="9683373" cy="1333809"/>
            <a:chOff x="3040063" y="4475549"/>
            <a:chExt cx="7263476" cy="1000123"/>
          </a:xfrm>
        </p:grpSpPr>
        <p:pic>
          <p:nvPicPr>
            <p:cNvPr id="47" name="圆角矩形 3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4475549"/>
              <a:ext cx="1011237" cy="100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" name="矩形 87"/>
            <p:cNvSpPr>
              <a:spLocks noChangeArrowheads="1"/>
            </p:cNvSpPr>
            <p:nvPr/>
          </p:nvSpPr>
          <p:spPr bwMode="auto">
            <a:xfrm>
              <a:off x="4038400" y="4589772"/>
              <a:ext cx="6265139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hai tiếng, nghĩa của mỗi tiếng có giá trị ngang nhau làm nên nghĩa chung.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2141" y="262731"/>
            <a:ext cx="1054806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nl-NL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6: Dòng nào định nghĩa đúng nhất về từ ghép đẳng lập?</a:t>
            </a:r>
            <a:endParaRPr lang="zh-CN" altLang="en-US" sz="2800" b="1" i="1" dirty="0">
              <a:solidFill>
                <a:srgbClr val="FF0000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3282418" y="3438321"/>
            <a:ext cx="6774569" cy="2116"/>
          </a:xfrm>
          <a:prstGeom prst="line">
            <a:avLst/>
          </a:prstGeom>
          <a:noFill/>
          <a:ln w="12700" cmpd="sng">
            <a:solidFill>
              <a:srgbClr val="FEFEFE">
                <a:alpha val="5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zh-CN" alt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40944" y="2333766"/>
            <a:ext cx="2770496" cy="2617062"/>
            <a:chOff x="0" y="0"/>
            <a:chExt cx="1358" cy="1358"/>
          </a:xfrm>
        </p:grpSpPr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0" y="0"/>
              <a:ext cx="1358" cy="1358"/>
            </a:xfrm>
            <a:prstGeom prst="ellipse">
              <a:avLst/>
            </a:prstGeom>
            <a:gradFill rotWithShape="1">
              <a:gsLst>
                <a:gs pos="0">
                  <a:srgbClr val="EAF3FB"/>
                </a:gs>
                <a:gs pos="100000">
                  <a:schemeClr val="accent2"/>
                </a:gs>
              </a:gsLst>
              <a:lin ang="18900000" scaled="1"/>
            </a:gradFill>
            <a:ln w="38100" cmpd="sng">
              <a:solidFill>
                <a:srgbClr val="F8F8F8"/>
              </a:solidFill>
              <a:round/>
            </a:ln>
            <a:effectLst>
              <a:outerShdw dist="81320" dir="30804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" name="Group 5"/>
            <p:cNvGrpSpPr/>
            <p:nvPr/>
          </p:nvGrpSpPr>
          <p:grpSpPr bwMode="auto">
            <a:xfrm>
              <a:off x="33" y="40"/>
              <a:ext cx="1290" cy="1289"/>
              <a:chOff x="0" y="0"/>
              <a:chExt cx="3230880" cy="3291840"/>
            </a:xfrm>
          </p:grpSpPr>
          <p:pic>
            <p:nvPicPr>
              <p:cNvPr id="35" name="Oval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30880" cy="329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513773" y="499097"/>
                <a:ext cx="2204388" cy="2250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86" y="291"/>
              <a:ext cx="797" cy="798"/>
            </a:xfrm>
            <a:prstGeom prst="ellipse">
              <a:avLst/>
            </a:prstGeom>
            <a:gradFill rotWithShape="1">
              <a:gsLst>
                <a:gs pos="0">
                  <a:srgbClr val="CFE3F6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组合 36"/>
          <p:cNvGrpSpPr/>
          <p:nvPr/>
        </p:nvGrpSpPr>
        <p:grpSpPr>
          <a:xfrm>
            <a:off x="2283896" y="1164837"/>
            <a:ext cx="9797333" cy="1382841"/>
            <a:chOff x="2967038" y="1553679"/>
            <a:chExt cx="7348957" cy="1036890"/>
          </a:xfrm>
        </p:grpSpPr>
        <p:pic>
          <p:nvPicPr>
            <p:cNvPr id="38" name="圆角矩形 2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1590444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" name="矩形 87"/>
            <p:cNvSpPr>
              <a:spLocks noChangeArrowheads="1"/>
            </p:cNvSpPr>
            <p:nvPr/>
          </p:nvSpPr>
          <p:spPr bwMode="auto">
            <a:xfrm>
              <a:off x="4099821" y="1553679"/>
              <a:ext cx="6216174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tiếng chính đứng trước và tiếng phụ đứng sau bổ sung ý nghĩa cho tiếng chính.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2933358" y="2533648"/>
            <a:ext cx="8844664" cy="1333809"/>
            <a:chOff x="3228975" y="2651694"/>
            <a:chExt cx="6634363" cy="1000125"/>
          </a:xfrm>
        </p:grpSpPr>
        <p:pic>
          <p:nvPicPr>
            <p:cNvPr id="41" name="圆角矩形 3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2651694"/>
              <a:ext cx="1017588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2" name="矩形 87"/>
            <p:cNvSpPr>
              <a:spLocks noChangeArrowheads="1"/>
            </p:cNvSpPr>
            <p:nvPr/>
          </p:nvSpPr>
          <p:spPr bwMode="auto">
            <a:xfrm>
              <a:off x="4205613" y="2728346"/>
              <a:ext cx="5657725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nghĩa của từ phụ hẹp hơn, cụ thể hơn so với nghĩa của tiếng chính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8" name="组合 42"/>
          <p:cNvGrpSpPr/>
          <p:nvPr/>
        </p:nvGrpSpPr>
        <p:grpSpPr>
          <a:xfrm>
            <a:off x="2978671" y="3877816"/>
            <a:ext cx="8922177" cy="1567275"/>
            <a:chOff x="3344863" y="3516313"/>
            <a:chExt cx="6692504" cy="1175184"/>
          </a:xfrm>
        </p:grpSpPr>
        <p:pic>
          <p:nvPicPr>
            <p:cNvPr id="44" name="圆角矩形 3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3" y="3516313"/>
              <a:ext cx="101758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" name="矩形 87"/>
            <p:cNvSpPr>
              <a:spLocks noChangeArrowheads="1"/>
            </p:cNvSpPr>
            <p:nvPr/>
          </p:nvSpPr>
          <p:spPr bwMode="auto">
            <a:xfrm>
              <a:off x="4284087" y="3560680"/>
              <a:ext cx="5753280" cy="1130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các tiếng bình đẳng về ngữ pháp ( không phân ra tiếng chính, tiếng phụ)</a:t>
              </a:r>
              <a:b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9" name="组合 45"/>
          <p:cNvGrpSpPr/>
          <p:nvPr/>
        </p:nvGrpSpPr>
        <p:grpSpPr>
          <a:xfrm>
            <a:off x="2285714" y="5143459"/>
            <a:ext cx="9683373" cy="1333809"/>
            <a:chOff x="3040063" y="4475549"/>
            <a:chExt cx="7263476" cy="1000123"/>
          </a:xfrm>
        </p:grpSpPr>
        <p:pic>
          <p:nvPicPr>
            <p:cNvPr id="47" name="圆角矩形 3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4475549"/>
              <a:ext cx="1011237" cy="100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" name="矩形 87"/>
            <p:cNvSpPr>
              <a:spLocks noChangeArrowheads="1"/>
            </p:cNvSpPr>
            <p:nvPr/>
          </p:nvSpPr>
          <p:spPr bwMode="auto">
            <a:xfrm>
              <a:off x="4038400" y="4589773"/>
              <a:ext cx="6265139" cy="80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 tiếng không có nghĩa, chỉ khi ghép lại mới có nghĩa.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Bài 1/15</a:t>
            </a:r>
            <a:endParaRPr lang="zh-CN" altLang="en-US" sz="4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5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-1586" y="1276662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s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uy nghĩ, lâu đời, xanh ngắt, nhà máy, nhà ăn, chài lưới, cây cỏ, ẩm ướt, đầu đuôi, cười nụ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56134"/>
              </p:ext>
            </p:extLst>
          </p:nvPr>
        </p:nvGraphicFramePr>
        <p:xfrm>
          <a:off x="1568970" y="3392775"/>
          <a:ext cx="905405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513"/>
                <a:gridCol w="65355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TỪ</a:t>
                      </a:r>
                      <a:r>
                        <a:rPr lang="en-US" sz="3600" baseline="0" dirty="0" smtClean="0"/>
                        <a:t> GHÉP CHÍNH PHỤ</a:t>
                      </a:r>
                      <a:endParaRPr lang="en-US" sz="3600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TỪ</a:t>
                      </a:r>
                      <a:r>
                        <a:rPr lang="en-US" sz="3600" b="1" baseline="0" dirty="0" smtClean="0"/>
                        <a:t> GHÉP ĐẲNG LẬP</a:t>
                      </a:r>
                      <a:endParaRPr lang="en-US" sz="3600" b="1" dirty="0" smtClean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4317168" y="3392774"/>
            <a:ext cx="604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l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âu đời, xanh ngắt, nhà máy, </a:t>
            </a:r>
          </a:p>
          <a:p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nhà ăn, cười nụ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8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4424597" y="4593103"/>
            <a:ext cx="6041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suy 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nghĩ, chài </a:t>
            </a:r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lưới, cây cỏ, ẩm ướt, đầu 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đuôi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95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635" y="-1"/>
            <a:ext cx="12194366" cy="6955621"/>
            <a:chOff x="-2635" y="-1"/>
            <a:chExt cx="12194366" cy="695562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" y="-1"/>
              <a:ext cx="12187778" cy="695562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89"/>
            <a:stretch>
              <a:fillRect/>
            </a:stretch>
          </p:blipFill>
          <p:spPr>
            <a:xfrm>
              <a:off x="1318" y="6233755"/>
              <a:ext cx="12190413" cy="721865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-2635" y="3976894"/>
              <a:ext cx="12191731" cy="2617793"/>
              <a:chOff x="0" y="2850249"/>
              <a:chExt cx="8190138" cy="1758576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850249"/>
                <a:ext cx="4095069" cy="1758576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095069" y="2850249"/>
                <a:ext cx="4095069" cy="1758576"/>
              </a:xfrm>
              <a:prstGeom prst="rect">
                <a:avLst/>
              </a:prstGeom>
            </p:spPr>
          </p:pic>
        </p:grpSp>
      </p:grp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3530279" y="-1"/>
            <a:ext cx="4004841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3500" b="1" baseline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eaLnBrk="0" hangingPunct="0">
              <a:defRPr baseline="-25000"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8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Bố</a:t>
            </a:r>
            <a:r>
              <a:rPr lang="en-US" altLang="zh-CN" sz="8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8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cục</a:t>
            </a:r>
            <a:endParaRPr lang="en-US" altLang="zh-CN" sz="8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grpSp>
        <p:nvGrpSpPr>
          <p:cNvPr id="105" name="组合 104"/>
          <p:cNvGrpSpPr/>
          <p:nvPr/>
        </p:nvGrpSpPr>
        <p:grpSpPr>
          <a:xfrm rot="184801">
            <a:off x="1796429" y="1429726"/>
            <a:ext cx="3062529" cy="3808094"/>
            <a:chOff x="991297" y="1153743"/>
            <a:chExt cx="2297196" cy="2855409"/>
          </a:xfrm>
        </p:grpSpPr>
        <p:cxnSp>
          <p:nvCxnSpPr>
            <p:cNvPr id="106" name="直接连接符 105"/>
            <p:cNvCxnSpPr/>
            <p:nvPr/>
          </p:nvCxnSpPr>
          <p:spPr>
            <a:xfrm flipV="1">
              <a:off x="2598057" y="1600373"/>
              <a:ext cx="521351" cy="1955627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cxnSp>
          <p:nvCxnSpPr>
            <p:cNvPr id="107" name="直接连接符 106"/>
            <p:cNvCxnSpPr/>
            <p:nvPr/>
          </p:nvCxnSpPr>
          <p:spPr>
            <a:xfrm flipH="1">
              <a:off x="1280310" y="1398918"/>
              <a:ext cx="1439378" cy="1124015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grpSp>
          <p:nvGrpSpPr>
            <p:cNvPr id="108" name="组合 107"/>
            <p:cNvGrpSpPr/>
            <p:nvPr/>
          </p:nvGrpSpPr>
          <p:grpSpPr>
            <a:xfrm>
              <a:off x="2575488" y="1153743"/>
              <a:ext cx="713005" cy="713005"/>
              <a:chOff x="2575488" y="1153743"/>
              <a:chExt cx="713005" cy="713005"/>
            </a:xfrm>
          </p:grpSpPr>
          <p:grpSp>
            <p:nvGrpSpPr>
              <p:cNvPr id="116" name="组合 115"/>
              <p:cNvGrpSpPr/>
              <p:nvPr/>
            </p:nvGrpSpPr>
            <p:grpSpPr>
              <a:xfrm rot="1540888">
                <a:off x="2575488" y="1153743"/>
                <a:ext cx="713005" cy="713005"/>
                <a:chOff x="1259632" y="764704"/>
                <a:chExt cx="1728192" cy="1728192"/>
              </a:xfrm>
            </p:grpSpPr>
            <p:sp>
              <p:nvSpPr>
                <p:cNvPr id="118" name="椭圆 117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9" name="椭圆 118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17" name="TextBox 116"/>
              <p:cNvSpPr txBox="1"/>
              <p:nvPr/>
            </p:nvSpPr>
            <p:spPr>
              <a:xfrm>
                <a:off x="2710429" y="1388224"/>
                <a:ext cx="450435" cy="31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2700" dirty="0">
                    <a:solidFill>
                      <a:srgbClr val="A87756"/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</a:effectLst>
                    <a:latin typeface="+mj-lt"/>
                    <a:cs typeface="Times New Roman" panose="02020603050405020304" pitchFamily="18" charset="0"/>
                  </a:rPr>
                  <a:t>1</a:t>
                </a:r>
                <a:endParaRPr lang="zh-CN" altLang="en-US" sz="2700" dirty="0">
                  <a:solidFill>
                    <a:srgbClr val="A87756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991297" y="2260232"/>
              <a:ext cx="1748920" cy="1748920"/>
              <a:chOff x="1193733" y="1824833"/>
              <a:chExt cx="1748920" cy="1748920"/>
            </a:xfrm>
          </p:grpSpPr>
          <p:grpSp>
            <p:nvGrpSpPr>
              <p:cNvPr id="110" name="组合 109"/>
              <p:cNvGrpSpPr/>
              <p:nvPr/>
            </p:nvGrpSpPr>
            <p:grpSpPr>
              <a:xfrm>
                <a:off x="1193733" y="1824833"/>
                <a:ext cx="1748920" cy="1748920"/>
                <a:chOff x="1193733" y="1824833"/>
                <a:chExt cx="1748920" cy="1748920"/>
              </a:xfrm>
            </p:grpSpPr>
            <p:sp>
              <p:nvSpPr>
                <p:cNvPr id="114" name="椭圆 113"/>
                <p:cNvSpPr/>
                <p:nvPr/>
              </p:nvSpPr>
              <p:spPr>
                <a:xfrm>
                  <a:off x="1193733" y="1824833"/>
                  <a:ext cx="1748920" cy="1748920"/>
                </a:xfrm>
                <a:prstGeom prst="ellipse">
                  <a:avLst/>
                </a:prstGeom>
                <a:solidFill>
                  <a:srgbClr val="E7CC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  <p:sp>
              <p:nvSpPr>
                <p:cNvPr id="115" name="椭圆 114"/>
                <p:cNvSpPr/>
                <p:nvPr/>
              </p:nvSpPr>
              <p:spPr>
                <a:xfrm>
                  <a:off x="1364157" y="1995257"/>
                  <a:ext cx="1408072" cy="140807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1360758" y="2095304"/>
                <a:ext cx="1337050" cy="1179816"/>
                <a:chOff x="1360758" y="2095304"/>
                <a:chExt cx="1337050" cy="1179816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1861804" y="2095304"/>
                  <a:ext cx="381404" cy="43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chemeClr val="bg1"/>
                      </a:solidFill>
                      <a:latin typeface="Broadway" panose="04040905080B02020502" pitchFamily="82" charset="0"/>
                    </a:rPr>
                    <a:t>I.</a:t>
                  </a:r>
                  <a:endParaRPr lang="zh-CN" altLang="en-US" sz="3200" dirty="0">
                    <a:solidFill>
                      <a:schemeClr val="bg1"/>
                    </a:solidFill>
                    <a:latin typeface="Broadway" panose="04040905080B02020502" pitchFamily="82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360758" y="2467394"/>
                  <a:ext cx="1337050" cy="80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loại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ghép</a:t>
                  </a:r>
                  <a:endParaRPr lang="zh-CN" alt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20" name="组合 119"/>
          <p:cNvGrpSpPr/>
          <p:nvPr/>
        </p:nvGrpSpPr>
        <p:grpSpPr>
          <a:xfrm rot="21211216">
            <a:off x="4507934" y="1432339"/>
            <a:ext cx="2265516" cy="4269251"/>
            <a:chOff x="2743897" y="1430632"/>
            <a:chExt cx="1699358" cy="3201197"/>
          </a:xfrm>
        </p:grpSpPr>
        <p:cxnSp>
          <p:nvCxnSpPr>
            <p:cNvPr id="121" name="直接连接符 120"/>
            <p:cNvCxnSpPr/>
            <p:nvPr/>
          </p:nvCxnSpPr>
          <p:spPr>
            <a:xfrm flipH="1" flipV="1">
              <a:off x="4081617" y="1787134"/>
              <a:ext cx="336175" cy="1850531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cxnSp>
          <p:nvCxnSpPr>
            <p:cNvPr id="122" name="直接连接符 121"/>
            <p:cNvCxnSpPr/>
            <p:nvPr/>
          </p:nvCxnSpPr>
          <p:spPr>
            <a:xfrm flipH="1">
              <a:off x="2785388" y="1787134"/>
              <a:ext cx="816202" cy="1850530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grpSp>
          <p:nvGrpSpPr>
            <p:cNvPr id="123" name="组合 122"/>
            <p:cNvGrpSpPr/>
            <p:nvPr/>
          </p:nvGrpSpPr>
          <p:grpSpPr>
            <a:xfrm>
              <a:off x="3517155" y="1430632"/>
              <a:ext cx="713005" cy="713005"/>
              <a:chOff x="3517155" y="1430632"/>
              <a:chExt cx="713005" cy="713005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3517155" y="1430632"/>
                <a:ext cx="713005" cy="713005"/>
                <a:chOff x="1259632" y="764704"/>
                <a:chExt cx="1728192" cy="1728192"/>
              </a:xfrm>
            </p:grpSpPr>
            <p:sp>
              <p:nvSpPr>
                <p:cNvPr id="133" name="椭圆 132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32" name="TextBox 131"/>
              <p:cNvSpPr txBox="1"/>
              <p:nvPr/>
            </p:nvSpPr>
            <p:spPr>
              <a:xfrm>
                <a:off x="3667356" y="1657132"/>
                <a:ext cx="450435" cy="31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2700" dirty="0">
                    <a:solidFill>
                      <a:srgbClr val="A87756"/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</a:effectLst>
                    <a:latin typeface="+mj-lt"/>
                    <a:cs typeface="Times New Roman" panose="02020603050405020304" pitchFamily="18" charset="0"/>
                  </a:rPr>
                  <a:t>2</a:t>
                </a:r>
                <a:endParaRPr lang="zh-CN" altLang="en-US" sz="2700" dirty="0">
                  <a:solidFill>
                    <a:srgbClr val="A87756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2743897" y="2932471"/>
              <a:ext cx="1699358" cy="1699358"/>
              <a:chOff x="3600371" y="1850657"/>
              <a:chExt cx="1699358" cy="1699358"/>
            </a:xfrm>
          </p:grpSpPr>
          <p:grpSp>
            <p:nvGrpSpPr>
              <p:cNvPr id="125" name="组合 124"/>
              <p:cNvGrpSpPr/>
              <p:nvPr/>
            </p:nvGrpSpPr>
            <p:grpSpPr>
              <a:xfrm>
                <a:off x="3600371" y="1850657"/>
                <a:ext cx="1699358" cy="1699358"/>
                <a:chOff x="1218514" y="1849614"/>
                <a:chExt cx="1699358" cy="1699358"/>
              </a:xfrm>
            </p:grpSpPr>
            <p:sp>
              <p:nvSpPr>
                <p:cNvPr id="129" name="椭圆 128"/>
                <p:cNvSpPr/>
                <p:nvPr/>
              </p:nvSpPr>
              <p:spPr>
                <a:xfrm>
                  <a:off x="1218514" y="1849614"/>
                  <a:ext cx="1699358" cy="1699358"/>
                </a:xfrm>
                <a:prstGeom prst="ellipse">
                  <a:avLst/>
                </a:prstGeom>
                <a:solidFill>
                  <a:srgbClr val="E7CC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  <p:sp>
              <p:nvSpPr>
                <p:cNvPr id="130" name="椭圆 129"/>
                <p:cNvSpPr/>
                <p:nvPr/>
              </p:nvSpPr>
              <p:spPr>
                <a:xfrm>
                  <a:off x="1364157" y="1995257"/>
                  <a:ext cx="1408072" cy="1408072"/>
                </a:xfrm>
                <a:prstGeom prst="ellipse">
                  <a:avLst/>
                </a:prstGeom>
                <a:gradFill>
                  <a:gsLst>
                    <a:gs pos="100000">
                      <a:srgbClr val="368DCC">
                        <a:lumMod val="64000"/>
                        <a:lumOff val="36000"/>
                      </a:srgbClr>
                    </a:gs>
                    <a:gs pos="0">
                      <a:srgbClr val="368DCC"/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3699136" y="2069267"/>
                <a:ext cx="1510693" cy="1223219"/>
                <a:chOff x="1317280" y="2069267"/>
                <a:chExt cx="1510693" cy="1223219"/>
              </a:xfrm>
            </p:grpSpPr>
            <p:sp>
              <p:nvSpPr>
                <p:cNvPr id="127" name="TextBox 126"/>
                <p:cNvSpPr txBox="1"/>
                <p:nvPr/>
              </p:nvSpPr>
              <p:spPr>
                <a:xfrm>
                  <a:off x="1809714" y="2069267"/>
                  <a:ext cx="508860" cy="43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chemeClr val="bg1"/>
                      </a:solidFill>
                      <a:latin typeface="Broadway" panose="04040905080B02020502" pitchFamily="82" charset="0"/>
                    </a:rPr>
                    <a:t>II.</a:t>
                  </a:r>
                  <a:endParaRPr lang="zh-CN" altLang="en-US" sz="3200" dirty="0">
                    <a:solidFill>
                      <a:schemeClr val="bg1"/>
                    </a:solidFill>
                    <a:latin typeface="Broadway" panose="04040905080B02020502" pitchFamily="82" charset="0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1317280" y="2484759"/>
                  <a:ext cx="1510693" cy="807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Nghĩa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ghép</a:t>
                  </a:r>
                  <a:endParaRPr lang="zh-CN" alt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35" name="组合 134"/>
          <p:cNvGrpSpPr/>
          <p:nvPr/>
        </p:nvGrpSpPr>
        <p:grpSpPr>
          <a:xfrm rot="21082194">
            <a:off x="6941280" y="1175468"/>
            <a:ext cx="2618298" cy="4280972"/>
            <a:chOff x="4401232" y="1354760"/>
            <a:chExt cx="1963979" cy="3209986"/>
          </a:xfrm>
        </p:grpSpPr>
        <p:cxnSp>
          <p:nvCxnSpPr>
            <p:cNvPr id="136" name="直接连接符 135"/>
            <p:cNvCxnSpPr/>
            <p:nvPr/>
          </p:nvCxnSpPr>
          <p:spPr>
            <a:xfrm flipH="1" flipV="1">
              <a:off x="4941227" y="1613396"/>
              <a:ext cx="1079270" cy="1482229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cxnSp>
          <p:nvCxnSpPr>
            <p:cNvPr id="137" name="直接连接符 136"/>
            <p:cNvCxnSpPr/>
            <p:nvPr/>
          </p:nvCxnSpPr>
          <p:spPr>
            <a:xfrm>
              <a:off x="4517677" y="1839300"/>
              <a:ext cx="150270" cy="1837350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grpSp>
          <p:nvGrpSpPr>
            <p:cNvPr id="138" name="组合 137"/>
            <p:cNvGrpSpPr/>
            <p:nvPr/>
          </p:nvGrpSpPr>
          <p:grpSpPr>
            <a:xfrm>
              <a:off x="4401232" y="1354760"/>
              <a:ext cx="713005" cy="713005"/>
              <a:chOff x="4401232" y="1354760"/>
              <a:chExt cx="713005" cy="713005"/>
            </a:xfrm>
          </p:grpSpPr>
          <p:grpSp>
            <p:nvGrpSpPr>
              <p:cNvPr id="146" name="组合 145"/>
              <p:cNvGrpSpPr/>
              <p:nvPr/>
            </p:nvGrpSpPr>
            <p:grpSpPr>
              <a:xfrm rot="19915566">
                <a:off x="4401232" y="1354760"/>
                <a:ext cx="713005" cy="713005"/>
                <a:chOff x="1259632" y="764704"/>
                <a:chExt cx="1728192" cy="1728192"/>
              </a:xfrm>
            </p:grpSpPr>
            <p:sp>
              <p:nvSpPr>
                <p:cNvPr id="148" name="椭圆 147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9" name="椭圆 148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47" name="TextBox 146"/>
              <p:cNvSpPr txBox="1"/>
              <p:nvPr/>
            </p:nvSpPr>
            <p:spPr>
              <a:xfrm>
                <a:off x="4545057" y="1585734"/>
                <a:ext cx="450435" cy="31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2700" dirty="0">
                    <a:solidFill>
                      <a:srgbClr val="A87756"/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</a:effectLst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zh-CN" altLang="en-US" sz="2700" dirty="0">
                  <a:solidFill>
                    <a:srgbClr val="A87756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>
              <a:off x="4660115" y="2859650"/>
              <a:ext cx="1705096" cy="1705096"/>
              <a:chOff x="5951700" y="1796445"/>
              <a:chExt cx="1705096" cy="1705096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5951700" y="1796445"/>
                <a:ext cx="1705096" cy="1705096"/>
                <a:chOff x="1215645" y="1846745"/>
                <a:chExt cx="1705096" cy="1705096"/>
              </a:xfrm>
            </p:grpSpPr>
            <p:sp>
              <p:nvSpPr>
                <p:cNvPr id="144" name="椭圆 143"/>
                <p:cNvSpPr/>
                <p:nvPr/>
              </p:nvSpPr>
              <p:spPr>
                <a:xfrm>
                  <a:off x="1215645" y="1846745"/>
                  <a:ext cx="1705096" cy="1705096"/>
                </a:xfrm>
                <a:prstGeom prst="ellipse">
                  <a:avLst/>
                </a:prstGeom>
                <a:solidFill>
                  <a:srgbClr val="E7CC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  <p:sp>
              <p:nvSpPr>
                <p:cNvPr id="145" name="椭圆 144"/>
                <p:cNvSpPr/>
                <p:nvPr/>
              </p:nvSpPr>
              <p:spPr>
                <a:xfrm>
                  <a:off x="1364157" y="1995257"/>
                  <a:ext cx="1408072" cy="140807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</p:grpSp>
          <p:grpSp>
            <p:nvGrpSpPr>
              <p:cNvPr id="141" name="组合 140"/>
              <p:cNvGrpSpPr/>
              <p:nvPr/>
            </p:nvGrpSpPr>
            <p:grpSpPr>
              <a:xfrm>
                <a:off x="6128192" y="2043229"/>
                <a:ext cx="1378200" cy="949440"/>
                <a:chOff x="1375307" y="2043229"/>
                <a:chExt cx="1378200" cy="949440"/>
              </a:xfrm>
            </p:grpSpPr>
            <p:sp>
              <p:nvSpPr>
                <p:cNvPr id="142" name="TextBox 141"/>
                <p:cNvSpPr txBox="1"/>
                <p:nvPr/>
              </p:nvSpPr>
              <p:spPr>
                <a:xfrm>
                  <a:off x="1757617" y="2043229"/>
                  <a:ext cx="636314" cy="43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chemeClr val="bg1"/>
                      </a:solidFill>
                      <a:latin typeface="Broadway" panose="04040905080B02020502" pitchFamily="82" charset="0"/>
                    </a:rPr>
                    <a:t>III.</a:t>
                  </a:r>
                  <a:endParaRPr lang="zh-CN" altLang="en-US" sz="3200" dirty="0">
                    <a:solidFill>
                      <a:schemeClr val="bg1"/>
                    </a:solidFill>
                    <a:latin typeface="Broadway" panose="04040905080B02020502" pitchFamily="82" charset="0"/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1375307" y="2554189"/>
                  <a:ext cx="1378200" cy="43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Luyện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endParaRPr lang="zh-CN" alt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Bài </a:t>
            </a:r>
            <a:r>
              <a:rPr lang="de-DE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2</a:t>
            </a:r>
            <a:r>
              <a:rPr lang="de-DE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/15</a:t>
            </a:r>
            <a:endParaRPr lang="zh-CN" altLang="en-US" sz="4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mew Roman"/>
              <a:ea typeface="幼圆" panose="02010509060101010101" pitchFamily="49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007612"/>
              </p:ext>
            </p:extLst>
          </p:nvPr>
        </p:nvGraphicFramePr>
        <p:xfrm>
          <a:off x="892482" y="1319626"/>
          <a:ext cx="975053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965"/>
                <a:gridCol w="81415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bút</a:t>
                      </a:r>
                      <a:endPara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thước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mưa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làm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ăn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trắng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vui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nhát</a:t>
                      </a:r>
                      <a:endParaRPr 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803162" y="1309142"/>
            <a:ext cx="424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b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út chì, bút màu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7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803162" y="1940483"/>
            <a:ext cx="604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t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hước kẻ, thước đo độ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8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803162" y="2586813"/>
            <a:ext cx="604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m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ưa rào, mưa phùn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9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803162" y="3233145"/>
            <a:ext cx="604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l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àm việc, làm nhà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10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880612" y="3879476"/>
            <a:ext cx="604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ăn cơm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11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895601" y="4525807"/>
            <a:ext cx="604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t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rắng tinh, trắng xóa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12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895600" y="5172138"/>
            <a:ext cx="604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v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ui lòng, vui bụng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13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900599" y="5720502"/>
            <a:ext cx="6041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n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hát gan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2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Bài </a:t>
            </a:r>
            <a:r>
              <a:rPr lang="de-DE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3</a:t>
            </a:r>
            <a:r>
              <a:rPr lang="de-DE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/15</a:t>
            </a:r>
            <a:endParaRPr lang="zh-CN" altLang="en-US" sz="4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mew Roman"/>
              <a:ea typeface="幼圆" panose="02010509060101010101" pitchFamily="49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66452"/>
              </p:ext>
            </p:extLst>
          </p:nvPr>
        </p:nvGraphicFramePr>
        <p:xfrm>
          <a:off x="877491" y="1499507"/>
          <a:ext cx="975053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965"/>
                <a:gridCol w="814156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núi</a:t>
                      </a:r>
                      <a:endParaRPr lang="en-US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ham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xinh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mặt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học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tươi</a:t>
                      </a:r>
                      <a:endParaRPr lang="en-US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955561" y="1495777"/>
            <a:ext cx="424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n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úi sông, núi đồi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7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955561" y="2165336"/>
            <a:ext cx="552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h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am muốn, ham thích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8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955562" y="2975549"/>
            <a:ext cx="424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x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inh đẹp, xinh tươi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9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955562" y="3612155"/>
            <a:ext cx="424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m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ặt mũi, mặt mày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10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955562" y="4258486"/>
            <a:ext cx="424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h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ọc hỏi, học hành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11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955562" y="5044192"/>
            <a:ext cx="4242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3600" dirty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t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ươi trẻ, tươi đẹp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2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Bài </a:t>
            </a:r>
            <a:r>
              <a:rPr lang="de-DE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4</a:t>
            </a:r>
            <a:r>
              <a:rPr lang="de-DE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/15</a:t>
            </a:r>
            <a:endParaRPr lang="zh-CN" altLang="en-US" sz="4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5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404736" y="1151003"/>
            <a:ext cx="11317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zh-CN" sz="4000" dirty="0" smtClean="0">
                <a:solidFill>
                  <a:schemeClr val="accent4">
                    <a:lumMod val="50000"/>
                  </a:schemeClr>
                </a:solidFill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Tại sao có thể nói </a:t>
            </a:r>
            <a:r>
              <a:rPr lang="de-DE" altLang="zh-CN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một cuốn sách</a:t>
            </a:r>
            <a:r>
              <a:rPr lang="de-DE" altLang="zh-CN" sz="4000" b="1" i="1" dirty="0" smtClean="0">
                <a:solidFill>
                  <a:schemeClr val="accent4">
                    <a:lumMod val="50000"/>
                  </a:schemeClr>
                </a:solidFill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, </a:t>
            </a:r>
            <a:r>
              <a:rPr lang="de-DE" altLang="zh-CN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một cuốn vở</a:t>
            </a:r>
            <a:r>
              <a:rPr lang="de-DE" altLang="zh-CN" sz="4000" b="1" i="1" dirty="0" smtClean="0">
                <a:solidFill>
                  <a:schemeClr val="accent4">
                    <a:lumMod val="50000"/>
                  </a:schemeClr>
                </a:solidFill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 </a:t>
            </a:r>
            <a:r>
              <a:rPr lang="de-DE" altLang="zh-CN" sz="4000" dirty="0" smtClean="0">
                <a:solidFill>
                  <a:schemeClr val="accent4">
                    <a:lumMod val="50000"/>
                  </a:schemeClr>
                </a:solidFill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mà không thể nói </a:t>
            </a:r>
            <a:r>
              <a:rPr lang="de-DE" altLang="zh-CN" sz="4000" b="1" i="1" u="sng" dirty="0" smtClean="0">
                <a:solidFill>
                  <a:schemeClr val="accent4">
                    <a:lumMod val="50000"/>
                  </a:schemeClr>
                </a:solidFill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một cuốn sách vở</a:t>
            </a:r>
            <a:r>
              <a:rPr lang="de-DE" altLang="zh-CN" sz="4000" dirty="0" smtClean="0">
                <a:solidFill>
                  <a:schemeClr val="accent4">
                    <a:lumMod val="50000"/>
                  </a:schemeClr>
                </a:solidFill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?</a:t>
            </a:r>
            <a:endParaRPr lang="zh-CN" altLang="en-US" sz="4000" b="1" spc="300" dirty="0">
              <a:solidFill>
                <a:schemeClr val="accent4">
                  <a:lumMod val="50000"/>
                </a:schemeClr>
              </a:solidFill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6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542145" y="3177176"/>
            <a:ext cx="11317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Vì </a:t>
            </a:r>
            <a:r>
              <a:rPr lang="de-DE" altLang="zh-CN" sz="36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sách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, </a:t>
            </a:r>
            <a:r>
              <a:rPr lang="de-DE" altLang="zh-CN" sz="36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vở</a:t>
            </a:r>
            <a:r>
              <a:rPr lang="de-DE" altLang="zh-CN" sz="36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 là những danh từ chỉ sự vật tồn tại ở dạng cá thể nên có thể đếm được.</a:t>
            </a:r>
          </a:p>
          <a:p>
            <a:pPr marL="571500" indent="-571500" algn="just">
              <a:buFontTx/>
              <a:buChar char="-"/>
            </a:pPr>
            <a:r>
              <a:rPr lang="de-DE" altLang="zh-CN" sz="3600" spc="3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Còn </a:t>
            </a:r>
            <a:r>
              <a:rPr lang="de-DE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sách vở </a:t>
            </a:r>
            <a:r>
              <a:rPr lang="de-DE" altLang="zh-CN" sz="3600" spc="300" dirty="0" smtClean="0"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là từ ghép đẳng lập, có nghĩa tổng hợp nên không thể đếm được</a:t>
            </a:r>
            <a:endParaRPr lang="zh-CN" altLang="en-US" sz="3600" spc="300" dirty="0">
              <a:latin typeface="Times Nemew Roman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2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0" y="344770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Bài 6/16</a:t>
            </a:r>
            <a:endParaRPr lang="zh-CN" altLang="en-US" sz="4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5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87308" y="1751464"/>
            <a:ext cx="11464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Mát tay</a:t>
            </a:r>
            <a:r>
              <a:rPr lang="en-US" sz="3600" dirty="0" smtClean="0"/>
              <a:t>: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 </a:t>
            </a:r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c</a:t>
            </a:r>
            <a:r>
              <a:rPr lang="vi-VN" sz="3600" dirty="0" smtClean="0"/>
              <a:t>ó </a:t>
            </a:r>
            <a:r>
              <a:rPr lang="vi-VN" sz="3600" dirty="0"/>
              <a:t>vẻ như thích hợp hoặc rất khéo tay nên dễ thành công, đạt được kết quả tốt trong những công việc cụ </a:t>
            </a:r>
            <a:r>
              <a:rPr lang="vi-VN" sz="3600" dirty="0" smtClean="0"/>
              <a:t>thể</a:t>
            </a:r>
            <a:endParaRPr lang="vi-VN" sz="3600" dirty="0"/>
          </a:p>
        </p:txBody>
      </p:sp>
      <p:sp>
        <p:nvSpPr>
          <p:cNvPr id="6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725433" y="3835572"/>
            <a:ext cx="1146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+ 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Mát</a:t>
            </a:r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: thời tiết mát mẻ, dễ chịu</a:t>
            </a:r>
            <a:endParaRPr lang="vi-VN" sz="3600" dirty="0"/>
          </a:p>
        </p:txBody>
      </p:sp>
      <p:sp>
        <p:nvSpPr>
          <p:cNvPr id="7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725434" y="4818435"/>
            <a:ext cx="1146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+ 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Tay</a:t>
            </a:r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: một bộ phận cơ thể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0782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87308" y="1106894"/>
            <a:ext cx="11464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Nóng lòng</a:t>
            </a:r>
            <a:r>
              <a:rPr lang="en-US" sz="3600" dirty="0" smtClean="0"/>
              <a:t>: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 </a:t>
            </a:r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c</a:t>
            </a:r>
            <a:r>
              <a:rPr lang="vi-VN" sz="3600" dirty="0" smtClean="0"/>
              <a:t>ó </a:t>
            </a:r>
            <a:r>
              <a:rPr lang="vi-VN" sz="3600" dirty="0"/>
              <a:t>tâm trạng thôi thúc muốn được làm ngay việc gì vì không thể chờ đợi lâu hơn được nữa</a:t>
            </a:r>
          </a:p>
        </p:txBody>
      </p:sp>
      <p:sp>
        <p:nvSpPr>
          <p:cNvPr id="5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725433" y="2805975"/>
            <a:ext cx="1146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+ 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Nóng</a:t>
            </a:r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: thời tiết nóng nực</a:t>
            </a:r>
            <a:endParaRPr lang="vi-VN" sz="3600" dirty="0"/>
          </a:p>
        </p:txBody>
      </p:sp>
      <p:sp>
        <p:nvSpPr>
          <p:cNvPr id="6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725434" y="3872289"/>
            <a:ext cx="1146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+ 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Lòng</a:t>
            </a:r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: một bộ phận cơ thể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1164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87308" y="1106894"/>
            <a:ext cx="11464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Gang thép</a:t>
            </a:r>
            <a:r>
              <a:rPr lang="en-US" sz="3600" dirty="0" smtClean="0"/>
              <a:t>: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 </a:t>
            </a:r>
            <a:r>
              <a:rPr lang="vi-VN" sz="3600" dirty="0"/>
              <a:t>cứng cỏi, vững vàng đến mức không gì lay chuyển được</a:t>
            </a:r>
          </a:p>
        </p:txBody>
      </p:sp>
      <p:sp>
        <p:nvSpPr>
          <p:cNvPr id="5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725432" y="2606387"/>
            <a:ext cx="1146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+ 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Gang</a:t>
            </a:r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: kim loại</a:t>
            </a:r>
            <a:endParaRPr lang="vi-VN" sz="3600" dirty="0"/>
          </a:p>
        </p:txBody>
      </p:sp>
      <p:sp>
        <p:nvSpPr>
          <p:cNvPr id="6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830365" y="3497554"/>
            <a:ext cx="1146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+ 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Thép</a:t>
            </a:r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: kim loại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6260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287308" y="1106894"/>
            <a:ext cx="11464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Tay chân</a:t>
            </a:r>
            <a:r>
              <a:rPr lang="en-US" sz="3600" dirty="0" smtClean="0"/>
              <a:t>: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 </a:t>
            </a:r>
            <a:r>
              <a:rPr lang="vi-VN" sz="3600" dirty="0"/>
              <a:t>kẻ giúp việc đắc lực, tin cẩn (hàm ý không coi trọng)</a:t>
            </a:r>
          </a:p>
        </p:txBody>
      </p:sp>
      <p:sp>
        <p:nvSpPr>
          <p:cNvPr id="5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725433" y="2771282"/>
            <a:ext cx="1146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+ 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Tay</a:t>
            </a:r>
            <a:r>
              <a:rPr lang="en-US" altLang="zh-CN" sz="3600" spc="300" dirty="0">
                <a:latin typeface="Times Nemew Roman"/>
                <a:ea typeface="幼圆" panose="02010509060101010101" pitchFamily="49" charset="-122"/>
              </a:rPr>
              <a:t>: một bộ phận cơ thể</a:t>
            </a:r>
            <a:endParaRPr lang="vi-VN" sz="3600" dirty="0"/>
          </a:p>
        </p:txBody>
      </p:sp>
      <p:sp>
        <p:nvSpPr>
          <p:cNvPr id="6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725434" y="3739155"/>
            <a:ext cx="1146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+ 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mew Roman"/>
                <a:ea typeface="幼圆" panose="02010509060101010101" pitchFamily="49" charset="-122"/>
              </a:rPr>
              <a:t>Chân</a:t>
            </a:r>
            <a:r>
              <a:rPr lang="en-US" altLang="zh-CN" sz="3600" spc="300" dirty="0" smtClean="0">
                <a:latin typeface="Times Nemew Roman"/>
                <a:ea typeface="幼圆" panose="02010509060101010101" pitchFamily="49" charset="-122"/>
              </a:rPr>
              <a:t>: một bộ phận cơ thể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5941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0" y="224844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Bài 7/16</a:t>
            </a:r>
            <a:endParaRPr lang="zh-CN" altLang="en-US" sz="4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3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1826297" y="1901363"/>
            <a:ext cx="3405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u="sng" spc="300" dirty="0">
                <a:latin typeface="Times Nemew Roman"/>
                <a:ea typeface="幼圆" panose="02010509060101010101" pitchFamily="49" charset="-122"/>
              </a:rPr>
              <a:t>c</a:t>
            </a:r>
            <a:r>
              <a:rPr lang="en-US" altLang="zh-CN" sz="4400" u="sng" spc="300" dirty="0" smtClean="0">
                <a:latin typeface="Times Nemew Roman"/>
                <a:ea typeface="幼圆" panose="02010509060101010101" pitchFamily="49" charset="-122"/>
              </a:rPr>
              <a:t>á</a:t>
            </a:r>
            <a:r>
              <a:rPr lang="en-US" altLang="zh-CN" sz="4400" spc="300" dirty="0" smtClean="0">
                <a:latin typeface="Times Nemew Roman"/>
                <a:ea typeface="幼圆" panose="02010509060101010101" pitchFamily="49" charset="-122"/>
              </a:rPr>
              <a:t> </a:t>
            </a:r>
            <a:r>
              <a:rPr lang="en-US" altLang="zh-CN" sz="4400" u="sng" spc="300" dirty="0" smtClean="0">
                <a:latin typeface="Times Nemew Roman"/>
                <a:ea typeface="幼圆" panose="02010509060101010101" pitchFamily="49" charset="-122"/>
              </a:rPr>
              <a:t>đuôi cờ</a:t>
            </a:r>
            <a:endParaRPr lang="vi-VN" sz="4400" u="sng" dirty="0"/>
          </a:p>
        </p:txBody>
      </p:sp>
      <p:cxnSp>
        <p:nvCxnSpPr>
          <p:cNvPr id="7" name="Straight Connector 6"/>
          <p:cNvCxnSpPr>
            <a:stCxn id="3" idx="2"/>
          </p:cNvCxnSpPr>
          <p:nvPr/>
        </p:nvCxnSpPr>
        <p:spPr>
          <a:xfrm>
            <a:off x="3528932" y="2670804"/>
            <a:ext cx="0" cy="597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78505" y="3267847"/>
            <a:ext cx="12504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78505" y="2670804"/>
            <a:ext cx="0" cy="5970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1978697" y="3837592"/>
            <a:ext cx="3405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u="sng" spc="300" dirty="0" smtClean="0">
                <a:latin typeface="Times Nemew Roman"/>
                <a:ea typeface="幼圆" panose="02010509060101010101" pitchFamily="49" charset="-122"/>
              </a:rPr>
              <a:t>đuôi</a:t>
            </a:r>
            <a:r>
              <a:rPr lang="en-US" altLang="zh-CN" sz="4400" spc="300" dirty="0" smtClean="0">
                <a:latin typeface="Times Nemew Roman"/>
                <a:ea typeface="幼圆" panose="02010509060101010101" pitchFamily="49" charset="-122"/>
              </a:rPr>
              <a:t> </a:t>
            </a:r>
            <a:r>
              <a:rPr lang="en-US" altLang="zh-CN" sz="4400" u="sng" spc="300" dirty="0" smtClean="0">
                <a:latin typeface="Times Nemew Roman"/>
                <a:ea typeface="幼圆" panose="02010509060101010101" pitchFamily="49" charset="-122"/>
              </a:rPr>
              <a:t>cờ</a:t>
            </a:r>
            <a:endParaRPr lang="vi-VN" sz="4400" u="sng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46224" y="4487112"/>
            <a:ext cx="0" cy="597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95796" y="5084155"/>
            <a:ext cx="12504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28275" y="4505882"/>
            <a:ext cx="0" cy="5970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5676274" y="2211132"/>
            <a:ext cx="419725" cy="292936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7045373" y="2853146"/>
            <a:ext cx="3405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spc="300" dirty="0">
                <a:latin typeface="Times Nemew Roman"/>
                <a:ea typeface="幼圆" panose="02010509060101010101" pitchFamily="49" charset="-122"/>
              </a:rPr>
              <a:t>c</a:t>
            </a:r>
            <a:r>
              <a:rPr lang="en-US" altLang="zh-CN" sz="4400" spc="300" dirty="0" smtClean="0">
                <a:latin typeface="Times Nemew Roman"/>
                <a:ea typeface="幼圆" panose="02010509060101010101" pitchFamily="49" charset="-122"/>
              </a:rPr>
              <a:t>á đuôi cờ</a:t>
            </a:r>
            <a:endParaRPr lang="vi-VN" sz="4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9769837" y="3484906"/>
            <a:ext cx="0" cy="597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83346" y="4021320"/>
            <a:ext cx="0" cy="597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519409" y="4081949"/>
            <a:ext cx="12504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97580" y="4618363"/>
            <a:ext cx="17238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556884" y="3484905"/>
            <a:ext cx="0" cy="5970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97580" y="3445426"/>
            <a:ext cx="0" cy="11616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0" y="224844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mew Roman"/>
                <a:ea typeface="幼圆" panose="02010509060101010101" pitchFamily="49" charset="-122"/>
                <a:cs typeface="Times New Roman" pitchFamily="18" charset="0"/>
              </a:rPr>
              <a:t>Bài 7/16</a:t>
            </a:r>
            <a:endParaRPr lang="zh-CN" altLang="en-US" sz="4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mew Roman"/>
              <a:ea typeface="幼圆" panose="02010509060101010101" pitchFamily="49" charset="-122"/>
            </a:endParaRPr>
          </a:p>
        </p:txBody>
      </p:sp>
      <p:sp>
        <p:nvSpPr>
          <p:cNvPr id="3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989352" y="1901363"/>
            <a:ext cx="4242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u="sng" spc="300" dirty="0" smtClean="0">
                <a:latin typeface="Times Nemew Roman"/>
                <a:ea typeface="幼圆" panose="02010509060101010101" pitchFamily="49" charset="-122"/>
              </a:rPr>
              <a:t>máy</a:t>
            </a:r>
            <a:r>
              <a:rPr lang="en-US" altLang="zh-CN" sz="4400" spc="300" dirty="0" smtClean="0">
                <a:latin typeface="Times Nemew Roman"/>
                <a:ea typeface="幼圆" panose="02010509060101010101" pitchFamily="49" charset="-122"/>
              </a:rPr>
              <a:t> </a:t>
            </a:r>
            <a:r>
              <a:rPr lang="en-US" altLang="zh-CN" sz="4400" u="sng" spc="300" dirty="0" smtClean="0">
                <a:latin typeface="Times Nemew Roman"/>
                <a:ea typeface="幼圆" panose="02010509060101010101" pitchFamily="49" charset="-122"/>
              </a:rPr>
              <a:t>hơi nước</a:t>
            </a:r>
            <a:endParaRPr lang="vi-VN" sz="4400" u="sng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22685" y="2700786"/>
            <a:ext cx="0" cy="5670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93888" y="3267847"/>
            <a:ext cx="18350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693888" y="2640823"/>
            <a:ext cx="0" cy="5970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1978697" y="3837592"/>
            <a:ext cx="3405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u="sng" spc="300" dirty="0" smtClean="0">
                <a:latin typeface="Times Nemew Roman"/>
                <a:ea typeface="幼圆" panose="02010509060101010101" pitchFamily="49" charset="-122"/>
              </a:rPr>
              <a:t>hơi</a:t>
            </a:r>
            <a:r>
              <a:rPr lang="en-US" altLang="zh-CN" sz="4400" spc="300" dirty="0" smtClean="0">
                <a:latin typeface="Times Nemew Roman"/>
                <a:ea typeface="幼圆" panose="02010509060101010101" pitchFamily="49" charset="-122"/>
              </a:rPr>
              <a:t> </a:t>
            </a:r>
            <a:r>
              <a:rPr lang="en-US" altLang="zh-CN" sz="4400" u="sng" spc="300" dirty="0" smtClean="0">
                <a:latin typeface="Times Nemew Roman"/>
                <a:ea typeface="幼圆" panose="02010509060101010101" pitchFamily="49" charset="-122"/>
              </a:rPr>
              <a:t>nước</a:t>
            </a:r>
            <a:endParaRPr lang="vi-VN" sz="4400" u="sng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46224" y="4487112"/>
            <a:ext cx="0" cy="597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95796" y="5084155"/>
            <a:ext cx="12504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628275" y="4505882"/>
            <a:ext cx="0" cy="5970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5676274" y="2211132"/>
            <a:ext cx="419725" cy="292936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36">
            <a:extLst>
              <a:ext uri="{FF2B5EF4-FFF2-40B4-BE49-F238E27FC236}">
                <a16:creationId xmlns="" xmlns:a16="http://schemas.microsoft.com/office/drawing/2014/main" id="{ED794DAB-34B6-494D-ABC1-DD72A4F765E3}"/>
              </a:ext>
            </a:extLst>
          </p:cNvPr>
          <p:cNvSpPr txBox="1"/>
          <p:nvPr/>
        </p:nvSpPr>
        <p:spPr>
          <a:xfrm>
            <a:off x="6738701" y="2853145"/>
            <a:ext cx="4811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spc="300" dirty="0" smtClean="0">
                <a:latin typeface="Times Nemew Roman"/>
                <a:ea typeface="幼圆" panose="02010509060101010101" pitchFamily="49" charset="-122"/>
              </a:rPr>
              <a:t>Máy hơi nước</a:t>
            </a:r>
            <a:endParaRPr lang="vi-VN" sz="4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9769837" y="3484906"/>
            <a:ext cx="0" cy="597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83346" y="4021320"/>
            <a:ext cx="0" cy="597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519409" y="4081949"/>
            <a:ext cx="125042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497580" y="4618363"/>
            <a:ext cx="172386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556884" y="3484905"/>
            <a:ext cx="0" cy="59704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497580" y="3445426"/>
            <a:ext cx="0" cy="11616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8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7" grpId="0" animBg="1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38871" y="2027326"/>
            <a:ext cx="1931511" cy="1877007"/>
            <a:chOff x="3758527" y="2442062"/>
            <a:chExt cx="1610179" cy="1564176"/>
          </a:xfrm>
        </p:grpSpPr>
        <p:sp>
          <p:nvSpPr>
            <p:cNvPr id="7" name="心形 6"/>
            <p:cNvSpPr/>
            <p:nvPr/>
          </p:nvSpPr>
          <p:spPr>
            <a:xfrm>
              <a:off x="3758527" y="2442062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心形 7"/>
            <p:cNvSpPr/>
            <p:nvPr/>
          </p:nvSpPr>
          <p:spPr>
            <a:xfrm>
              <a:off x="3835686" y="2643180"/>
              <a:ext cx="741448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1448"/>
                <a:gd name="connsiteY0-20" fmla="*/ 327941 h 1363056"/>
                <a:gd name="connsiteX1-21" fmla="*/ 741448 w 741448"/>
                <a:gd name="connsiteY1-22" fmla="*/ 1363056 h 1363056"/>
                <a:gd name="connsiteX2-23" fmla="*/ 741448 w 741448"/>
                <a:gd name="connsiteY2-24" fmla="*/ 327941 h 1363056"/>
                <a:gd name="connsiteX0-25" fmla="*/ 741448 w 741448"/>
                <a:gd name="connsiteY0-26" fmla="*/ 327941 h 1363056"/>
                <a:gd name="connsiteX1-27" fmla="*/ 741448 w 741448"/>
                <a:gd name="connsiteY1-28" fmla="*/ 1363056 h 1363056"/>
                <a:gd name="connsiteX2-29" fmla="*/ 741448 w 741448"/>
                <a:gd name="connsiteY2-30" fmla="*/ 327941 h 1363056"/>
                <a:gd name="connsiteX0-31" fmla="*/ 741448 w 741448"/>
                <a:gd name="connsiteY0-32" fmla="*/ 327941 h 1363056"/>
                <a:gd name="connsiteX1-33" fmla="*/ 741448 w 741448"/>
                <a:gd name="connsiteY1-34" fmla="*/ 1363056 h 1363056"/>
                <a:gd name="connsiteX2-35" fmla="*/ 741448 w 741448"/>
                <a:gd name="connsiteY2-36" fmla="*/ 327941 h 1363056"/>
                <a:gd name="connsiteX0-37" fmla="*/ 741448 w 741448"/>
                <a:gd name="connsiteY0-38" fmla="*/ 327941 h 1363056"/>
                <a:gd name="connsiteX1-39" fmla="*/ 741448 w 741448"/>
                <a:gd name="connsiteY1-40" fmla="*/ 1363056 h 1363056"/>
                <a:gd name="connsiteX2-41" fmla="*/ 741448 w 741448"/>
                <a:gd name="connsiteY2-42" fmla="*/ 327941 h 1363056"/>
                <a:gd name="connsiteX0-43" fmla="*/ 741448 w 741448"/>
                <a:gd name="connsiteY0-44" fmla="*/ 327941 h 1363056"/>
                <a:gd name="connsiteX1-45" fmla="*/ 741448 w 741448"/>
                <a:gd name="connsiteY1-46" fmla="*/ 1363056 h 1363056"/>
                <a:gd name="connsiteX2-47" fmla="*/ 741448 w 741448"/>
                <a:gd name="connsiteY2-48" fmla="*/ 327941 h 1363056"/>
                <a:gd name="connsiteX0-49" fmla="*/ 741448 w 741448"/>
                <a:gd name="connsiteY0-50" fmla="*/ 327941 h 1363056"/>
                <a:gd name="connsiteX1-51" fmla="*/ 741448 w 741448"/>
                <a:gd name="connsiteY1-52" fmla="*/ 1363056 h 1363056"/>
                <a:gd name="connsiteX2-53" fmla="*/ 741448 w 741448"/>
                <a:gd name="connsiteY2-54" fmla="*/ 327941 h 1363056"/>
                <a:gd name="connsiteX0-55" fmla="*/ 741448 w 743314"/>
                <a:gd name="connsiteY0-56" fmla="*/ 327941 h 1363056"/>
                <a:gd name="connsiteX1-57" fmla="*/ 741448 w 743314"/>
                <a:gd name="connsiteY1-58" fmla="*/ 1363056 h 1363056"/>
                <a:gd name="connsiteX2-59" fmla="*/ 741448 w 743314"/>
                <a:gd name="connsiteY2-60" fmla="*/ 327941 h 1363056"/>
                <a:gd name="connsiteX0-61" fmla="*/ 741448 w 741448"/>
                <a:gd name="connsiteY0-62" fmla="*/ 327941 h 1363056"/>
                <a:gd name="connsiteX1-63" fmla="*/ 741448 w 741448"/>
                <a:gd name="connsiteY1-64" fmla="*/ 1363056 h 1363056"/>
                <a:gd name="connsiteX2-65" fmla="*/ 741448 w 741448"/>
                <a:gd name="connsiteY2-66" fmla="*/ 327941 h 1363056"/>
                <a:gd name="connsiteX0-67" fmla="*/ 741448 w 741448"/>
                <a:gd name="connsiteY0-68" fmla="*/ 327941 h 1363056"/>
                <a:gd name="connsiteX1-69" fmla="*/ 741448 w 741448"/>
                <a:gd name="connsiteY1-70" fmla="*/ 1363056 h 1363056"/>
                <a:gd name="connsiteX2-71" fmla="*/ 741448 w 741448"/>
                <a:gd name="connsiteY2-72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7" y="1157841"/>
                    <a:pt x="741248" y="495849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心形 7"/>
            <p:cNvSpPr/>
            <p:nvPr/>
          </p:nvSpPr>
          <p:spPr>
            <a:xfrm flipH="1">
              <a:off x="4572000" y="2643182"/>
              <a:ext cx="742121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2505"/>
                <a:gd name="connsiteY0-20" fmla="*/ 327941 h 1363056"/>
                <a:gd name="connsiteX1-21" fmla="*/ 741448 w 742505"/>
                <a:gd name="connsiteY1-22" fmla="*/ 1363056 h 1363056"/>
                <a:gd name="connsiteX2-23" fmla="*/ 741448 w 742505"/>
                <a:gd name="connsiteY2-24" fmla="*/ 327941 h 1363056"/>
                <a:gd name="connsiteX0-25" fmla="*/ 741448 w 743811"/>
                <a:gd name="connsiteY0-26" fmla="*/ 327941 h 1363056"/>
                <a:gd name="connsiteX1-27" fmla="*/ 741448 w 743811"/>
                <a:gd name="connsiteY1-28" fmla="*/ 1363056 h 1363056"/>
                <a:gd name="connsiteX2-29" fmla="*/ 741448 w 743811"/>
                <a:gd name="connsiteY2-30" fmla="*/ 327941 h 1363056"/>
                <a:gd name="connsiteX0-31" fmla="*/ 741448 w 743178"/>
                <a:gd name="connsiteY0-32" fmla="*/ 327941 h 1363056"/>
                <a:gd name="connsiteX1-33" fmla="*/ 741448 w 743178"/>
                <a:gd name="connsiteY1-34" fmla="*/ 1363056 h 1363056"/>
                <a:gd name="connsiteX2-35" fmla="*/ 741448 w 743178"/>
                <a:gd name="connsiteY2-36" fmla="*/ 327941 h 1363056"/>
                <a:gd name="connsiteX0-37" fmla="*/ 741448 w 742121"/>
                <a:gd name="connsiteY0-38" fmla="*/ 327941 h 1363056"/>
                <a:gd name="connsiteX1-39" fmla="*/ 741448 w 742121"/>
                <a:gd name="connsiteY1-40" fmla="*/ 1363056 h 1363056"/>
                <a:gd name="connsiteX2-41" fmla="*/ 741448 w 742121"/>
                <a:gd name="connsiteY2-42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2121" h="1363056">
                  <a:moveTo>
                    <a:pt x="741448" y="327941"/>
                  </a:moveTo>
                  <a:cubicBezTo>
                    <a:pt x="743059" y="1088786"/>
                    <a:pt x="741249" y="617292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04270" y="2682694"/>
            <a:ext cx="1931511" cy="2501239"/>
            <a:chOff x="4572371" y="3048749"/>
            <a:chExt cx="1610179" cy="2084372"/>
          </a:xfrm>
        </p:grpSpPr>
        <p:sp>
          <p:nvSpPr>
            <p:cNvPr id="11" name="心形 10"/>
            <p:cNvSpPr/>
            <p:nvPr/>
          </p:nvSpPr>
          <p:spPr>
            <a:xfrm>
              <a:off x="4572371" y="3316159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心形 8"/>
            <p:cNvSpPr/>
            <p:nvPr/>
          </p:nvSpPr>
          <p:spPr>
            <a:xfrm>
              <a:off x="4943466" y="3048749"/>
              <a:ext cx="746824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3231"/>
                <a:gd name="connsiteY0-2" fmla="*/ 327941 h 1363056"/>
                <a:gd name="connsiteX1-3" fmla="*/ 741448 w 1403231"/>
                <a:gd name="connsiteY1-4" fmla="*/ 1363056 h 1363056"/>
                <a:gd name="connsiteX2-5" fmla="*/ 741448 w 1403231"/>
                <a:gd name="connsiteY2-6" fmla="*/ 327941 h 1363056"/>
                <a:gd name="connsiteX0-7" fmla="*/ 741448 w 742788"/>
                <a:gd name="connsiteY0-8" fmla="*/ 327941 h 1363056"/>
                <a:gd name="connsiteX1-9" fmla="*/ 741448 w 742788"/>
                <a:gd name="connsiteY1-10" fmla="*/ 1363056 h 1363056"/>
                <a:gd name="connsiteX2-11" fmla="*/ 741448 w 742788"/>
                <a:gd name="connsiteY2-12" fmla="*/ 327941 h 1363056"/>
                <a:gd name="connsiteX0-13" fmla="*/ 741448 w 746824"/>
                <a:gd name="connsiteY0-14" fmla="*/ 327941 h 1363056"/>
                <a:gd name="connsiteX1-15" fmla="*/ 741448 w 746824"/>
                <a:gd name="connsiteY1-16" fmla="*/ 1363056 h 1363056"/>
                <a:gd name="connsiteX2-17" fmla="*/ 741448 w 746824"/>
                <a:gd name="connsiteY2-18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6824" h="1363056">
                  <a:moveTo>
                    <a:pt x="741448" y="327941"/>
                  </a:moveTo>
                  <a:cubicBezTo>
                    <a:pt x="747066" y="1050569"/>
                    <a:pt x="750018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C01248"/>
                </a:gs>
                <a:gs pos="0">
                  <a:srgbClr val="FA9191">
                    <a:alpha val="85882"/>
                  </a:srgbClr>
                </a:gs>
              </a:gsLst>
              <a:lin ang="2400000" scaled="0"/>
              <a:tileRect/>
            </a:gra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心形 8"/>
            <p:cNvSpPr/>
            <p:nvPr/>
          </p:nvSpPr>
          <p:spPr>
            <a:xfrm flipH="1">
              <a:off x="4935738" y="3770065"/>
              <a:ext cx="741849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3231"/>
                <a:gd name="connsiteY0-2" fmla="*/ 327941 h 1363056"/>
                <a:gd name="connsiteX1-3" fmla="*/ 741448 w 1403231"/>
                <a:gd name="connsiteY1-4" fmla="*/ 1363056 h 1363056"/>
                <a:gd name="connsiteX2-5" fmla="*/ 741448 w 1403231"/>
                <a:gd name="connsiteY2-6" fmla="*/ 327941 h 1363056"/>
                <a:gd name="connsiteX0-7" fmla="*/ 741448 w 742788"/>
                <a:gd name="connsiteY0-8" fmla="*/ 327941 h 1363056"/>
                <a:gd name="connsiteX1-9" fmla="*/ 741448 w 742788"/>
                <a:gd name="connsiteY1-10" fmla="*/ 1363056 h 1363056"/>
                <a:gd name="connsiteX2-11" fmla="*/ 741448 w 742788"/>
                <a:gd name="connsiteY2-12" fmla="*/ 327941 h 1363056"/>
                <a:gd name="connsiteX0-13" fmla="*/ 741448 w 746824"/>
                <a:gd name="connsiteY0-14" fmla="*/ 327941 h 1363056"/>
                <a:gd name="connsiteX1-15" fmla="*/ 741448 w 746824"/>
                <a:gd name="connsiteY1-16" fmla="*/ 1363056 h 1363056"/>
                <a:gd name="connsiteX2-17" fmla="*/ 741448 w 746824"/>
                <a:gd name="connsiteY2-18" fmla="*/ 327941 h 1363056"/>
                <a:gd name="connsiteX0-19" fmla="*/ 741448 w 744292"/>
                <a:gd name="connsiteY0-20" fmla="*/ 327941 h 1363056"/>
                <a:gd name="connsiteX1-21" fmla="*/ 741448 w 744292"/>
                <a:gd name="connsiteY1-22" fmla="*/ 1363056 h 1363056"/>
                <a:gd name="connsiteX2-23" fmla="*/ 741448 w 744292"/>
                <a:gd name="connsiteY2-24" fmla="*/ 327941 h 1363056"/>
                <a:gd name="connsiteX0-25" fmla="*/ 741448 w 741849"/>
                <a:gd name="connsiteY0-26" fmla="*/ 327941 h 1363056"/>
                <a:gd name="connsiteX1-27" fmla="*/ 741448 w 741849"/>
                <a:gd name="connsiteY1-28" fmla="*/ 1363056 h 1363056"/>
                <a:gd name="connsiteX2-29" fmla="*/ 741448 w 741849"/>
                <a:gd name="connsiteY2-30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849" h="1363056">
                  <a:moveTo>
                    <a:pt x="741448" y="327941"/>
                  </a:moveTo>
                  <a:cubicBezTo>
                    <a:pt x="739922" y="1055331"/>
                    <a:pt x="742874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C01248"/>
                </a:gs>
                <a:gs pos="0">
                  <a:srgbClr val="FA9191">
                    <a:alpha val="85882"/>
                  </a:srgbClr>
                </a:gs>
              </a:gsLst>
              <a:lin ang="4800000" scaled="0"/>
              <a:tileRect/>
            </a:gra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08410" y="4001628"/>
            <a:ext cx="1931511" cy="1877005"/>
            <a:chOff x="3744279" y="4190256"/>
            <a:chExt cx="1610179" cy="1564174"/>
          </a:xfrm>
        </p:grpSpPr>
        <p:sp>
          <p:nvSpPr>
            <p:cNvPr id="15" name="心形 14"/>
            <p:cNvSpPr/>
            <p:nvPr/>
          </p:nvSpPr>
          <p:spPr>
            <a:xfrm>
              <a:off x="3744279" y="4190256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心形 10"/>
            <p:cNvSpPr/>
            <p:nvPr/>
          </p:nvSpPr>
          <p:spPr>
            <a:xfrm>
              <a:off x="4557989" y="4216878"/>
              <a:ext cx="741448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1448"/>
                <a:gd name="connsiteY0-20" fmla="*/ 327941 h 1363056"/>
                <a:gd name="connsiteX1-21" fmla="*/ 741448 w 741448"/>
                <a:gd name="connsiteY1-22" fmla="*/ 1363056 h 1363056"/>
                <a:gd name="connsiteX2-23" fmla="*/ 741448 w 741448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8" y="1347644"/>
                    <a:pt x="741249" y="535865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C83C00"/>
                </a:gs>
                <a:gs pos="0">
                  <a:srgbClr val="FFC800">
                    <a:alpha val="85490"/>
                  </a:srgbClr>
                </a:gs>
              </a:gsLst>
              <a:lin ang="5400000" scaled="0"/>
            </a:gradFill>
            <a:ln>
              <a:noFill/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心形 10"/>
            <p:cNvSpPr/>
            <p:nvPr/>
          </p:nvSpPr>
          <p:spPr>
            <a:xfrm flipH="1">
              <a:off x="3817988" y="4218505"/>
              <a:ext cx="741448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1448"/>
                <a:gd name="connsiteY0-20" fmla="*/ 327941 h 1363056"/>
                <a:gd name="connsiteX1-21" fmla="*/ 741448 w 741448"/>
                <a:gd name="connsiteY1-22" fmla="*/ 1363056 h 1363056"/>
                <a:gd name="connsiteX2-23" fmla="*/ 741448 w 741448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7" y="1147620"/>
                    <a:pt x="741249" y="676359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C83C00"/>
                </a:gs>
                <a:gs pos="0">
                  <a:srgbClr val="FFC800">
                    <a:alpha val="85490"/>
                  </a:srgbClr>
                </a:gs>
              </a:gsLst>
              <a:lin ang="4200000" scaled="0"/>
            </a:gradFill>
            <a:ln>
              <a:noFill/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678" y="2662499"/>
            <a:ext cx="1931511" cy="2521432"/>
            <a:chOff x="2962192" y="3046034"/>
            <a:chExt cx="1610179" cy="2101198"/>
          </a:xfrm>
        </p:grpSpPr>
        <p:sp>
          <p:nvSpPr>
            <p:cNvPr id="19" name="心形 18"/>
            <p:cNvSpPr/>
            <p:nvPr/>
          </p:nvSpPr>
          <p:spPr>
            <a:xfrm>
              <a:off x="2962192" y="3316159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心形 17"/>
            <p:cNvSpPr/>
            <p:nvPr/>
          </p:nvSpPr>
          <p:spPr>
            <a:xfrm flipH="1">
              <a:off x="3463556" y="3046034"/>
              <a:ext cx="741787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10624"/>
                <a:gd name="connsiteY0-2" fmla="*/ 327941 h 1363056"/>
                <a:gd name="connsiteX1-3" fmla="*/ 741448 w 1410624"/>
                <a:gd name="connsiteY1-4" fmla="*/ 1363056 h 1363056"/>
                <a:gd name="connsiteX2-5" fmla="*/ 741448 w 1410624"/>
                <a:gd name="connsiteY2-6" fmla="*/ 327941 h 1363056"/>
                <a:gd name="connsiteX0-7" fmla="*/ 741448 w 743461"/>
                <a:gd name="connsiteY0-8" fmla="*/ 327941 h 1363056"/>
                <a:gd name="connsiteX1-9" fmla="*/ 741448 w 743461"/>
                <a:gd name="connsiteY1-10" fmla="*/ 1363056 h 1363056"/>
                <a:gd name="connsiteX2-11" fmla="*/ 741448 w 743461"/>
                <a:gd name="connsiteY2-12" fmla="*/ 327941 h 1363056"/>
                <a:gd name="connsiteX0-13" fmla="*/ 741448 w 741588"/>
                <a:gd name="connsiteY0-14" fmla="*/ 327941 h 1363056"/>
                <a:gd name="connsiteX1-15" fmla="*/ 741448 w 741588"/>
                <a:gd name="connsiteY1-16" fmla="*/ 1363056 h 1363056"/>
                <a:gd name="connsiteX2-17" fmla="*/ 741448 w 741588"/>
                <a:gd name="connsiteY2-18" fmla="*/ 327941 h 1363056"/>
                <a:gd name="connsiteX0-19" fmla="*/ 741448 w 741787"/>
                <a:gd name="connsiteY0-20" fmla="*/ 327941 h 1363056"/>
                <a:gd name="connsiteX1-21" fmla="*/ 741448 w 741787"/>
                <a:gd name="connsiteY1-22" fmla="*/ 1363056 h 1363056"/>
                <a:gd name="connsiteX2-23" fmla="*/ 741448 w 741787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B4E664"/>
                </a:gs>
                <a:gs pos="0">
                  <a:srgbClr val="0F9605">
                    <a:alpha val="85098"/>
                  </a:srgbClr>
                </a:gs>
              </a:gsLst>
              <a:lin ang="16800000" scaled="0"/>
            </a:gra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心形 17"/>
            <p:cNvSpPr/>
            <p:nvPr/>
          </p:nvSpPr>
          <p:spPr>
            <a:xfrm>
              <a:off x="3464728" y="3784176"/>
              <a:ext cx="741787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10624"/>
                <a:gd name="connsiteY0-2" fmla="*/ 327941 h 1363056"/>
                <a:gd name="connsiteX1-3" fmla="*/ 741448 w 1410624"/>
                <a:gd name="connsiteY1-4" fmla="*/ 1363056 h 1363056"/>
                <a:gd name="connsiteX2-5" fmla="*/ 741448 w 1410624"/>
                <a:gd name="connsiteY2-6" fmla="*/ 327941 h 1363056"/>
                <a:gd name="connsiteX0-7" fmla="*/ 741448 w 743461"/>
                <a:gd name="connsiteY0-8" fmla="*/ 327941 h 1363056"/>
                <a:gd name="connsiteX1-9" fmla="*/ 741448 w 743461"/>
                <a:gd name="connsiteY1-10" fmla="*/ 1363056 h 1363056"/>
                <a:gd name="connsiteX2-11" fmla="*/ 741448 w 743461"/>
                <a:gd name="connsiteY2-12" fmla="*/ 327941 h 1363056"/>
                <a:gd name="connsiteX0-13" fmla="*/ 741448 w 741588"/>
                <a:gd name="connsiteY0-14" fmla="*/ 327941 h 1363056"/>
                <a:gd name="connsiteX1-15" fmla="*/ 741448 w 741588"/>
                <a:gd name="connsiteY1-16" fmla="*/ 1363056 h 1363056"/>
                <a:gd name="connsiteX2-17" fmla="*/ 741448 w 741588"/>
                <a:gd name="connsiteY2-18" fmla="*/ 327941 h 1363056"/>
                <a:gd name="connsiteX0-19" fmla="*/ 741448 w 741787"/>
                <a:gd name="connsiteY0-20" fmla="*/ 327941 h 1363056"/>
                <a:gd name="connsiteX1-21" fmla="*/ 741448 w 741787"/>
                <a:gd name="connsiteY1-22" fmla="*/ 1363056 h 1363056"/>
                <a:gd name="connsiteX2-23" fmla="*/ 741448 w 741787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B4E664"/>
                </a:gs>
                <a:gs pos="0">
                  <a:srgbClr val="0F9605">
                    <a:alpha val="85098"/>
                  </a:srgbClr>
                </a:gs>
              </a:gsLst>
              <a:lin ang="16800000" scaled="0"/>
            </a:gra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52156" y="1717816"/>
            <a:ext cx="701139" cy="923990"/>
            <a:chOff x="2962192" y="3046034"/>
            <a:chExt cx="1610179" cy="2121193"/>
          </a:xfrm>
        </p:grpSpPr>
        <p:sp>
          <p:nvSpPr>
            <p:cNvPr id="23" name="心形 22"/>
            <p:cNvSpPr/>
            <p:nvPr/>
          </p:nvSpPr>
          <p:spPr>
            <a:xfrm>
              <a:off x="2962192" y="3316159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心形 17"/>
            <p:cNvSpPr/>
            <p:nvPr/>
          </p:nvSpPr>
          <p:spPr>
            <a:xfrm flipH="1">
              <a:off x="3463556" y="3046034"/>
              <a:ext cx="741787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10624"/>
                <a:gd name="connsiteY0-2" fmla="*/ 327941 h 1363056"/>
                <a:gd name="connsiteX1-3" fmla="*/ 741448 w 1410624"/>
                <a:gd name="connsiteY1-4" fmla="*/ 1363056 h 1363056"/>
                <a:gd name="connsiteX2-5" fmla="*/ 741448 w 1410624"/>
                <a:gd name="connsiteY2-6" fmla="*/ 327941 h 1363056"/>
                <a:gd name="connsiteX0-7" fmla="*/ 741448 w 743461"/>
                <a:gd name="connsiteY0-8" fmla="*/ 327941 h 1363056"/>
                <a:gd name="connsiteX1-9" fmla="*/ 741448 w 743461"/>
                <a:gd name="connsiteY1-10" fmla="*/ 1363056 h 1363056"/>
                <a:gd name="connsiteX2-11" fmla="*/ 741448 w 743461"/>
                <a:gd name="connsiteY2-12" fmla="*/ 327941 h 1363056"/>
                <a:gd name="connsiteX0-13" fmla="*/ 741448 w 741588"/>
                <a:gd name="connsiteY0-14" fmla="*/ 327941 h 1363056"/>
                <a:gd name="connsiteX1-15" fmla="*/ 741448 w 741588"/>
                <a:gd name="connsiteY1-16" fmla="*/ 1363056 h 1363056"/>
                <a:gd name="connsiteX2-17" fmla="*/ 741448 w 741588"/>
                <a:gd name="connsiteY2-18" fmla="*/ 327941 h 1363056"/>
                <a:gd name="connsiteX0-19" fmla="*/ 741448 w 741787"/>
                <a:gd name="connsiteY0-20" fmla="*/ 327941 h 1363056"/>
                <a:gd name="connsiteX1-21" fmla="*/ 741448 w 741787"/>
                <a:gd name="connsiteY1-22" fmla="*/ 1363056 h 1363056"/>
                <a:gd name="connsiteX2-23" fmla="*/ 741448 w 741787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B4E664"/>
                </a:gs>
                <a:gs pos="0">
                  <a:srgbClr val="0F9605">
                    <a:alpha val="85098"/>
                  </a:srgbClr>
                </a:gs>
              </a:gsLst>
              <a:lin ang="16800000" scaled="0"/>
            </a:gra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心形 17"/>
            <p:cNvSpPr/>
            <p:nvPr/>
          </p:nvSpPr>
          <p:spPr>
            <a:xfrm>
              <a:off x="3463868" y="3804170"/>
              <a:ext cx="741787" cy="1363057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10624"/>
                <a:gd name="connsiteY0-2" fmla="*/ 327941 h 1363056"/>
                <a:gd name="connsiteX1-3" fmla="*/ 741448 w 1410624"/>
                <a:gd name="connsiteY1-4" fmla="*/ 1363056 h 1363056"/>
                <a:gd name="connsiteX2-5" fmla="*/ 741448 w 1410624"/>
                <a:gd name="connsiteY2-6" fmla="*/ 327941 h 1363056"/>
                <a:gd name="connsiteX0-7" fmla="*/ 741448 w 743461"/>
                <a:gd name="connsiteY0-8" fmla="*/ 327941 h 1363056"/>
                <a:gd name="connsiteX1-9" fmla="*/ 741448 w 743461"/>
                <a:gd name="connsiteY1-10" fmla="*/ 1363056 h 1363056"/>
                <a:gd name="connsiteX2-11" fmla="*/ 741448 w 743461"/>
                <a:gd name="connsiteY2-12" fmla="*/ 327941 h 1363056"/>
                <a:gd name="connsiteX0-13" fmla="*/ 741448 w 741588"/>
                <a:gd name="connsiteY0-14" fmla="*/ 327941 h 1363056"/>
                <a:gd name="connsiteX1-15" fmla="*/ 741448 w 741588"/>
                <a:gd name="connsiteY1-16" fmla="*/ 1363056 h 1363056"/>
                <a:gd name="connsiteX2-17" fmla="*/ 741448 w 741588"/>
                <a:gd name="connsiteY2-18" fmla="*/ 327941 h 1363056"/>
                <a:gd name="connsiteX0-19" fmla="*/ 741448 w 741787"/>
                <a:gd name="connsiteY0-20" fmla="*/ 327941 h 1363056"/>
                <a:gd name="connsiteX1-21" fmla="*/ 741448 w 741787"/>
                <a:gd name="connsiteY1-22" fmla="*/ 1363056 h 1363056"/>
                <a:gd name="connsiteX2-23" fmla="*/ 741448 w 741787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B4E664"/>
                </a:gs>
                <a:gs pos="0">
                  <a:srgbClr val="0F9605">
                    <a:alpha val="85098"/>
                  </a:srgbClr>
                </a:gs>
              </a:gsLst>
              <a:lin ang="16800000" scaled="0"/>
            </a:gra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62592" y="3805039"/>
            <a:ext cx="773871" cy="1020622"/>
            <a:chOff x="4572371" y="3048749"/>
            <a:chExt cx="1610179" cy="2122820"/>
          </a:xfrm>
        </p:grpSpPr>
        <p:sp>
          <p:nvSpPr>
            <p:cNvPr id="31" name="心形 30"/>
            <p:cNvSpPr/>
            <p:nvPr/>
          </p:nvSpPr>
          <p:spPr>
            <a:xfrm>
              <a:off x="4572371" y="3316159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心形 8"/>
            <p:cNvSpPr/>
            <p:nvPr/>
          </p:nvSpPr>
          <p:spPr>
            <a:xfrm>
              <a:off x="4943466" y="3048749"/>
              <a:ext cx="746824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3231"/>
                <a:gd name="connsiteY0-2" fmla="*/ 327941 h 1363056"/>
                <a:gd name="connsiteX1-3" fmla="*/ 741448 w 1403231"/>
                <a:gd name="connsiteY1-4" fmla="*/ 1363056 h 1363056"/>
                <a:gd name="connsiteX2-5" fmla="*/ 741448 w 1403231"/>
                <a:gd name="connsiteY2-6" fmla="*/ 327941 h 1363056"/>
                <a:gd name="connsiteX0-7" fmla="*/ 741448 w 742788"/>
                <a:gd name="connsiteY0-8" fmla="*/ 327941 h 1363056"/>
                <a:gd name="connsiteX1-9" fmla="*/ 741448 w 742788"/>
                <a:gd name="connsiteY1-10" fmla="*/ 1363056 h 1363056"/>
                <a:gd name="connsiteX2-11" fmla="*/ 741448 w 742788"/>
                <a:gd name="connsiteY2-12" fmla="*/ 327941 h 1363056"/>
                <a:gd name="connsiteX0-13" fmla="*/ 741448 w 746824"/>
                <a:gd name="connsiteY0-14" fmla="*/ 327941 h 1363056"/>
                <a:gd name="connsiteX1-15" fmla="*/ 741448 w 746824"/>
                <a:gd name="connsiteY1-16" fmla="*/ 1363056 h 1363056"/>
                <a:gd name="connsiteX2-17" fmla="*/ 741448 w 746824"/>
                <a:gd name="connsiteY2-18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6824" h="1363056">
                  <a:moveTo>
                    <a:pt x="741448" y="327941"/>
                  </a:moveTo>
                  <a:cubicBezTo>
                    <a:pt x="747066" y="1050569"/>
                    <a:pt x="750018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C01248"/>
                </a:gs>
                <a:gs pos="0">
                  <a:srgbClr val="FA9191">
                    <a:alpha val="85882"/>
                  </a:srgbClr>
                </a:gs>
              </a:gsLst>
              <a:lin ang="2400000" scaled="0"/>
              <a:tileRect/>
            </a:gra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心形 8"/>
            <p:cNvSpPr/>
            <p:nvPr/>
          </p:nvSpPr>
          <p:spPr>
            <a:xfrm flipH="1">
              <a:off x="4948440" y="3808513"/>
              <a:ext cx="741849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3231"/>
                <a:gd name="connsiteY0-2" fmla="*/ 327941 h 1363056"/>
                <a:gd name="connsiteX1-3" fmla="*/ 741448 w 1403231"/>
                <a:gd name="connsiteY1-4" fmla="*/ 1363056 h 1363056"/>
                <a:gd name="connsiteX2-5" fmla="*/ 741448 w 1403231"/>
                <a:gd name="connsiteY2-6" fmla="*/ 327941 h 1363056"/>
                <a:gd name="connsiteX0-7" fmla="*/ 741448 w 742788"/>
                <a:gd name="connsiteY0-8" fmla="*/ 327941 h 1363056"/>
                <a:gd name="connsiteX1-9" fmla="*/ 741448 w 742788"/>
                <a:gd name="connsiteY1-10" fmla="*/ 1363056 h 1363056"/>
                <a:gd name="connsiteX2-11" fmla="*/ 741448 w 742788"/>
                <a:gd name="connsiteY2-12" fmla="*/ 327941 h 1363056"/>
                <a:gd name="connsiteX0-13" fmla="*/ 741448 w 746824"/>
                <a:gd name="connsiteY0-14" fmla="*/ 327941 h 1363056"/>
                <a:gd name="connsiteX1-15" fmla="*/ 741448 w 746824"/>
                <a:gd name="connsiteY1-16" fmla="*/ 1363056 h 1363056"/>
                <a:gd name="connsiteX2-17" fmla="*/ 741448 w 746824"/>
                <a:gd name="connsiteY2-18" fmla="*/ 327941 h 1363056"/>
                <a:gd name="connsiteX0-19" fmla="*/ 741448 w 744292"/>
                <a:gd name="connsiteY0-20" fmla="*/ 327941 h 1363056"/>
                <a:gd name="connsiteX1-21" fmla="*/ 741448 w 744292"/>
                <a:gd name="connsiteY1-22" fmla="*/ 1363056 h 1363056"/>
                <a:gd name="connsiteX2-23" fmla="*/ 741448 w 744292"/>
                <a:gd name="connsiteY2-24" fmla="*/ 327941 h 1363056"/>
                <a:gd name="connsiteX0-25" fmla="*/ 741448 w 741849"/>
                <a:gd name="connsiteY0-26" fmla="*/ 327941 h 1363056"/>
                <a:gd name="connsiteX1-27" fmla="*/ 741448 w 741849"/>
                <a:gd name="connsiteY1-28" fmla="*/ 1363056 h 1363056"/>
                <a:gd name="connsiteX2-29" fmla="*/ 741448 w 741849"/>
                <a:gd name="connsiteY2-30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849" h="1363056">
                  <a:moveTo>
                    <a:pt x="741448" y="327941"/>
                  </a:moveTo>
                  <a:cubicBezTo>
                    <a:pt x="739922" y="1055331"/>
                    <a:pt x="742874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C01248"/>
                </a:gs>
                <a:gs pos="0">
                  <a:srgbClr val="FA9191">
                    <a:alpha val="85882"/>
                  </a:srgbClr>
                </a:gs>
              </a:gsLst>
              <a:lin ang="4800000" scaled="0"/>
              <a:tileRect/>
            </a:gra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459104" y="3008063"/>
            <a:ext cx="67313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 đoạn văn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(8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câu) với chủ đề</a:t>
            </a:r>
            <a:r>
              <a:rPr lang="en-US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chọn, trong đó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sử dụng ít nhất 1 từ gh</a:t>
            </a: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ch</a:t>
            </a: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 phụ v</a:t>
            </a: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 từ gh</a:t>
            </a:r>
            <a:r>
              <a:rPr lang="en-US" sz="3600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 đẳng lập. (Gạch chân và chú thích)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>
            <a:off x="5691115" y="1864107"/>
            <a:ext cx="6499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 2 Ghi nhớ (SGK/14)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1" y="0"/>
            <a:ext cx="12202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Dặn dò</a:t>
            </a:r>
            <a:endParaRPr lang="en-US" altLang="zh-CN" sz="9600" b="1" dirty="0">
              <a:latin typeface="Times New Roman" pitchFamily="18" charset="0"/>
              <a:ea typeface="方正正大黑简体" panose="02000000000000000000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-1"/>
            <a:ext cx="12187778" cy="6955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90"/>
            <a:ext cx="11851574" cy="5089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9"/>
          <a:stretch>
            <a:fillRect/>
          </a:stretch>
        </p:blipFill>
        <p:spPr>
          <a:xfrm>
            <a:off x="1318" y="6233755"/>
            <a:ext cx="12190413" cy="721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0"/>
            <a:ext cx="122022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08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I. </a:t>
            </a:r>
            <a:r>
              <a:rPr lang="en-US" altLang="zh-CN" sz="108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Các</a:t>
            </a:r>
            <a:r>
              <a:rPr lang="en-US" altLang="zh-CN" sz="108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108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loại</a:t>
            </a:r>
            <a:r>
              <a:rPr lang="en-US" altLang="zh-CN" sz="108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108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từ</a:t>
            </a:r>
            <a:r>
              <a:rPr lang="en-US" altLang="zh-CN" sz="108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108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ghép</a:t>
            </a:r>
            <a:r>
              <a:rPr lang="en-US" altLang="zh-CN" sz="108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endParaRPr lang="en-US" altLang="zh-CN" sz="10800" b="1" dirty="0">
              <a:latin typeface="Times New Roman" pitchFamily="18" charset="0"/>
              <a:ea typeface="方正正大黑简体" panose="02000000000000000000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1072" y="58011"/>
            <a:ext cx="11767332" cy="156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9600" b="1" dirty="0" err="1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Tạm</a:t>
            </a:r>
            <a:r>
              <a:rPr lang="en-US" altLang="zh-CN" sz="96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biệt</a:t>
            </a:r>
            <a:r>
              <a:rPr lang="en-US" altLang="zh-CN" sz="96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các</a:t>
            </a:r>
            <a:r>
              <a:rPr lang="en-US" altLang="zh-CN" sz="96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em</a:t>
            </a:r>
            <a:r>
              <a:rPr lang="en-US" altLang="zh-CN" sz="96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!!!</a:t>
            </a:r>
            <a:endParaRPr lang="zh-CN" altLang="en-US" sz="9600" b="1" dirty="0">
              <a:solidFill>
                <a:srgbClr val="78A81F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pic>
        <p:nvPicPr>
          <p:cNvPr id="3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8013"/>
            <a:ext cx="7983940" cy="4961876"/>
          </a:xfrm>
          <a:prstGeom prst="rect">
            <a:avLst/>
          </a:prstGeom>
        </p:spPr>
      </p:pic>
      <p:pic>
        <p:nvPicPr>
          <p:cNvPr id="4" name="Picture 3" descr="e7fc442462a551bcdeae9aa2cf7566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272" y="3374859"/>
            <a:ext cx="3483141" cy="34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9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22141" y="262731"/>
            <a:ext cx="3085164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78A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itchFamily="65" charset="-122"/>
                <a:ea typeface="迷你简卡通" pitchFamily="65" charset="-122"/>
              </a:rPr>
              <a:t>1. Ví dụ 1:</a:t>
            </a:r>
            <a:endParaRPr lang="zh-CN" altLang="en-US" sz="3200" b="1" dirty="0">
              <a:solidFill>
                <a:srgbClr val="78A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卡通" pitchFamily="65" charset="-122"/>
              <a:ea typeface="迷你简卡通" pitchFamily="65" charset="-122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8653" y="3257912"/>
            <a:ext cx="10914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 smtClean="0">
                <a:latin typeface="+mj-lt"/>
              </a:rPr>
              <a:t>(1) Mẹ còn nhớ sự nôn nao, hồi hộp khi cùng </a:t>
            </a:r>
            <a:r>
              <a:rPr lang="vi-VN" sz="2800" b="1" i="1" dirty="0" smtClean="0">
                <a:latin typeface="+mj-lt"/>
              </a:rPr>
              <a:t>bà ngoại</a:t>
            </a:r>
            <a:r>
              <a:rPr lang="vi-VN" sz="2800" i="1" dirty="0" smtClean="0">
                <a:latin typeface="+mj-lt"/>
              </a:rPr>
              <a:t> đi tới gần ngôi trường và nỗi chơi vơi hốt hoảng khi cổng trường đóng lại [...].</a:t>
            </a:r>
            <a:endParaRPr lang="en-US" sz="28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504" y="4508388"/>
            <a:ext cx="108339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i="1" dirty="0" smtClean="0">
                <a:latin typeface="+mj-lt"/>
              </a:rPr>
              <a:t>(2) Cốm không phải thức quà của người vội; ăn cốm phải ăn từng chút ít, thong thả và ngẫm nghĩ. Lúc bấy giờ ta mới thấy lại thu cả trong hương vị ấy, cái mùi </a:t>
            </a:r>
            <a:r>
              <a:rPr lang="vi-VN" sz="2800" b="1" i="1" dirty="0" smtClean="0">
                <a:latin typeface="+mj-lt"/>
              </a:rPr>
              <a:t>thơm phức</a:t>
            </a:r>
            <a:r>
              <a:rPr lang="vi-VN" sz="2800" i="1" dirty="0" smtClean="0">
                <a:latin typeface="+mj-lt"/>
              </a:rPr>
              <a:t> của lúa mới, của hoa cỏ dại ven bờ [...].</a:t>
            </a:r>
            <a:br>
              <a:rPr lang="vi-VN" sz="2800" i="1" dirty="0" smtClean="0">
                <a:latin typeface="+mj-lt"/>
              </a:rPr>
            </a:br>
            <a:endParaRPr lang="en-US" sz="2800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1701" y="1151697"/>
            <a:ext cx="8063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latin typeface="+mj-lt"/>
              </a:rPr>
              <a:t>Trong các từ ghép </a:t>
            </a:r>
            <a:r>
              <a:rPr lang="vi-VN" sz="2800" b="1" i="1" dirty="0" smtClean="0">
                <a:latin typeface="+mj-lt"/>
              </a:rPr>
              <a:t>bà ngoại, thơm phức</a:t>
            </a:r>
            <a:r>
              <a:rPr lang="vi-VN" sz="2800" dirty="0" smtClean="0">
                <a:latin typeface="+mj-lt"/>
              </a:rPr>
              <a:t>, tiếng nào là tiếng chính, tiếng nào là tiếng phụ bổ sung ý nghĩa cho tiếng chính? Em có nhận xét gì về trật tự của các tiếng trong những từ ấy?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37725"/>
              </p:ext>
            </p:extLst>
          </p:nvPr>
        </p:nvGraphicFramePr>
        <p:xfrm>
          <a:off x="2031735" y="720019"/>
          <a:ext cx="8126942" cy="28956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63471"/>
                <a:gridCol w="40634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TIẾNG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</a:rPr>
                        <a:t> CHÍNH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TIẾNG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PHỤ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21774" y="4259845"/>
            <a:ext cx="355569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 ghép chính phụ có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 chính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và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 phụ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 phụ bổ sung nghĩa cho tiếng chính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93012" y="4349137"/>
            <a:ext cx="3599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đứng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tiếng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đứng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13090" y="1269431"/>
            <a:ext cx="1317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bà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13090" y="1841554"/>
            <a:ext cx="1317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thơm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436640" y="1254440"/>
            <a:ext cx="1317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 smtClean="0"/>
              <a:t>ngoại</a:t>
            </a:r>
            <a:endParaRPr lang="en-US" sz="32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436640" y="1856544"/>
            <a:ext cx="1317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phức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36484" y="2393556"/>
            <a:ext cx="2670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→ Đứng trước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2819" y="2388624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→ Đứng sau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3690" y="2983078"/>
            <a:ext cx="3781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TỪ GHÉP CHÍNH PHỤ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799622" y="3672783"/>
            <a:ext cx="2404971" cy="5570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04593" y="3642803"/>
            <a:ext cx="1988282" cy="5570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136342" y="3711739"/>
            <a:ext cx="55216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VD: hoa mai, bánh mì,...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6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22140" y="262731"/>
            <a:ext cx="3519879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78A8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卡通" pitchFamily="65" charset="-122"/>
                <a:ea typeface="迷你简卡通" pitchFamily="65" charset="-122"/>
              </a:rPr>
              <a:t>2. Ví dụ 2:</a:t>
            </a:r>
            <a:endParaRPr lang="zh-CN" altLang="en-US" sz="3200" b="1" dirty="0">
              <a:solidFill>
                <a:srgbClr val="78A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卡通" pitchFamily="65" charset="-122"/>
              <a:ea typeface="迷你简卡通" pitchFamily="65" charset="-122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8653" y="2713887"/>
            <a:ext cx="10914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 smtClean="0">
                <a:latin typeface="+mj-lt"/>
              </a:rPr>
              <a:t>(1) </a:t>
            </a:r>
            <a:r>
              <a:rPr lang="vi-VN" sz="2800" dirty="0" smtClean="0"/>
              <a:t> </a:t>
            </a:r>
            <a:r>
              <a:rPr lang="vi-VN" sz="2800" i="1" dirty="0" smtClean="0">
                <a:latin typeface="+mj-lt"/>
              </a:rPr>
              <a:t>Việc chuẩn bị </a:t>
            </a:r>
            <a:r>
              <a:rPr lang="vi-VN" sz="2800" b="1" i="1" dirty="0" smtClean="0">
                <a:latin typeface="+mj-lt"/>
              </a:rPr>
              <a:t>quần áo</a:t>
            </a:r>
            <a:r>
              <a:rPr lang="vi-VN" sz="2800" i="1" dirty="0" smtClean="0">
                <a:latin typeface="+mj-lt"/>
              </a:rPr>
              <a:t> mới, giày nón mới, cặp sách mới, tập vở mới, mọi thứ đâu đó đã sẵn sàng, khiến con cảm nhận được sự quan trọng của ngày khai trường.</a:t>
            </a:r>
            <a:endParaRPr lang="en-US" sz="28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504" y="4508388"/>
            <a:ext cx="10833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i="1" dirty="0" smtClean="0">
                <a:latin typeface="+mj-lt"/>
              </a:rPr>
              <a:t>(2) Mẹ không lo, nhưng vẫn không ngủ được. Cứ nhắm mắt lại là dường như vang lên bên tai tiếng đọc bài </a:t>
            </a:r>
            <a:r>
              <a:rPr lang="vi-VN" sz="2800" b="1" i="1" dirty="0" smtClean="0">
                <a:latin typeface="+mj-lt"/>
              </a:rPr>
              <a:t>trầm bổng </a:t>
            </a:r>
            <a:r>
              <a:rPr lang="vi-VN" sz="2800" i="1" dirty="0" smtClean="0">
                <a:latin typeface="+mj-lt"/>
              </a:rPr>
              <a:t>[...].</a:t>
            </a:r>
            <a:endParaRPr lang="en-US" sz="2800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2651" y="1093822"/>
            <a:ext cx="8063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uần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65603" y="1970823"/>
            <a:ext cx="73068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</a:t>
            </a: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Không phân ra tiếng chính, tiếng phụ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7412" y="491308"/>
            <a:ext cx="19950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842796" y="491308"/>
            <a:ext cx="2398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Trầm</a:t>
            </a:r>
            <a:r>
              <a:rPr kumimoji="0" lang="en-US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bổng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265603" y="2919065"/>
            <a:ext cx="738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-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Có vai trò bình đẳng về mặt ngữ pháp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361455" y="4057724"/>
            <a:ext cx="55040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lập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18591" y="4925942"/>
            <a:ext cx="55216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VD: sách vở, bàn ghế,...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22" grpId="0"/>
      <p:bldP spid="2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2141" y="262731"/>
            <a:ext cx="5763098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3. Bài học: </a:t>
            </a:r>
            <a:r>
              <a:rPr lang="en-US" altLang="zh-CN" sz="3200" dirty="0" smtClean="0"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Ghi nhớ 1 (SGK/14)</a:t>
            </a:r>
            <a:endParaRPr lang="zh-CN" altLang="en-US" sz="3200" dirty="0">
              <a:solidFill>
                <a:srgbClr val="78A81F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069531" y="2928414"/>
            <a:ext cx="38350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bình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đẳng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pháp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014485" y="2817210"/>
            <a:ext cx="43490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bổ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sung,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rõ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600" dirty="0"/>
          </a:p>
        </p:txBody>
      </p:sp>
      <p:pic>
        <p:nvPicPr>
          <p:cNvPr id="18" name="Picture 17" descr="73n58PIC49cJmj40j94458PIC_PIC2018.png"/>
          <p:cNvPicPr>
            <a:picLocks noChangeAspect="1"/>
          </p:cNvPicPr>
          <p:nvPr/>
        </p:nvPicPr>
        <p:blipFill>
          <a:blip r:embed="rId4" cstate="print"/>
          <a:srcRect l="52836" t="65850" r="2125" b="7330"/>
          <a:stretch>
            <a:fillRect/>
          </a:stretch>
        </p:blipFill>
        <p:spPr>
          <a:xfrm>
            <a:off x="6769280" y="1119120"/>
            <a:ext cx="4640239" cy="1471175"/>
          </a:xfrm>
          <a:prstGeom prst="rect">
            <a:avLst/>
          </a:prstGeom>
        </p:spPr>
      </p:pic>
      <p:pic>
        <p:nvPicPr>
          <p:cNvPr id="19" name="Picture 18" descr="73n58PIC49cJmj40j94458PIC_PIC2018.png"/>
          <p:cNvPicPr>
            <a:picLocks noChangeAspect="1"/>
          </p:cNvPicPr>
          <p:nvPr/>
        </p:nvPicPr>
        <p:blipFill>
          <a:blip r:embed="rId4" cstate="print"/>
          <a:srcRect l="3790" t="65796" r="49423" b="6076"/>
          <a:stretch>
            <a:fillRect/>
          </a:stretch>
        </p:blipFill>
        <p:spPr>
          <a:xfrm>
            <a:off x="914415" y="1132764"/>
            <a:ext cx="4503762" cy="16104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28096" y="1784023"/>
            <a:ext cx="4052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ghép</a:t>
            </a:r>
            <a:r>
              <a:rPr lang="en-US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phụ</a:t>
            </a:r>
            <a:r>
              <a:rPr lang="en-US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3600" b="1" dirty="0"/>
          </a:p>
        </p:txBody>
      </p:sp>
      <p:sp>
        <p:nvSpPr>
          <p:cNvPr id="21" name="Rectangle 20"/>
          <p:cNvSpPr/>
          <p:nvPr/>
        </p:nvSpPr>
        <p:spPr>
          <a:xfrm>
            <a:off x="7019796" y="1702136"/>
            <a:ext cx="4169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ghép</a:t>
            </a:r>
            <a:r>
              <a:rPr lang="en-US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đẳng</a:t>
            </a:r>
            <a:r>
              <a:rPr lang="en-US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4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-1"/>
            <a:ext cx="12187778" cy="6955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90"/>
            <a:ext cx="11851574" cy="5089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9"/>
          <a:stretch>
            <a:fillRect/>
          </a:stretch>
        </p:blipFill>
        <p:spPr>
          <a:xfrm>
            <a:off x="1318" y="6233755"/>
            <a:ext cx="12190413" cy="721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0"/>
            <a:ext cx="12202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II. </a:t>
            </a:r>
            <a:r>
              <a:rPr lang="en-US" altLang="zh-CN" sz="96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Nghĩa</a:t>
            </a:r>
            <a:r>
              <a:rPr lang="en-US" altLang="zh-CN" sz="96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của</a:t>
            </a:r>
            <a:r>
              <a:rPr lang="en-US" altLang="zh-CN" sz="96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từ</a:t>
            </a:r>
            <a:r>
              <a:rPr lang="en-US" altLang="zh-CN" sz="96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ghép</a:t>
            </a:r>
            <a:r>
              <a:rPr lang="en-US" altLang="zh-CN" sz="96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endParaRPr lang="en-US" altLang="zh-CN" sz="9600" b="1" dirty="0">
              <a:latin typeface="Times New Roman" pitchFamily="18" charset="0"/>
              <a:ea typeface="方正正大黑简体" panose="02000000000000000000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1236</Words>
  <Application>Microsoft Office PowerPoint</Application>
  <PresentationFormat>Custom</PresentationFormat>
  <Paragraphs>172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iTianKong.com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dc:creator>Windows 用户</dc:creator>
  <cp:lastModifiedBy>Windows User</cp:lastModifiedBy>
  <cp:revision>81</cp:revision>
  <dcterms:created xsi:type="dcterms:W3CDTF">2017-02-15T15:55:00Z</dcterms:created>
  <dcterms:modified xsi:type="dcterms:W3CDTF">2021-09-21T01:00:56Z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